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7" r:id="rId2"/>
    <p:sldId id="302" r:id="rId3"/>
    <p:sldId id="265" r:id="rId4"/>
    <p:sldId id="266" r:id="rId5"/>
    <p:sldId id="267" r:id="rId6"/>
    <p:sldId id="264" r:id="rId7"/>
    <p:sldId id="303" r:id="rId8"/>
    <p:sldId id="279" r:id="rId9"/>
    <p:sldId id="270" r:id="rId10"/>
    <p:sldId id="258" r:id="rId11"/>
    <p:sldId id="259" r:id="rId12"/>
    <p:sldId id="260" r:id="rId13"/>
    <p:sldId id="261" r:id="rId14"/>
    <p:sldId id="301" r:id="rId15"/>
    <p:sldId id="272" r:id="rId16"/>
    <p:sldId id="285" r:id="rId17"/>
    <p:sldId id="286" r:id="rId18"/>
    <p:sldId id="290" r:id="rId19"/>
    <p:sldId id="288" r:id="rId20"/>
    <p:sldId id="273" r:id="rId21"/>
    <p:sldId id="281" r:id="rId22"/>
    <p:sldId id="276" r:id="rId23"/>
    <p:sldId id="282" r:id="rId24"/>
    <p:sldId id="283" r:id="rId25"/>
    <p:sldId id="277" r:id="rId26"/>
    <p:sldId id="291" r:id="rId27"/>
    <p:sldId id="274" r:id="rId28"/>
    <p:sldId id="275" r:id="rId29"/>
    <p:sldId id="293" r:id="rId30"/>
    <p:sldId id="294" r:id="rId31"/>
    <p:sldId id="298" r:id="rId32"/>
    <p:sldId id="299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EF3A7-A406-4629-B908-711B146DB94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4F16E53-A5B6-47CB-8FCA-A3CBED21E94F}">
      <dgm:prSet phldrT="[Κείμενο]" custT="1"/>
      <dgm:spPr/>
      <dgm:t>
        <a:bodyPr/>
        <a:lstStyle/>
        <a:p>
          <a:r>
            <a:rPr lang="el-GR" sz="1400" b="1" dirty="0" smtClean="0"/>
            <a:t>Απόκλιση Η</a:t>
          </a:r>
          <a:r>
            <a:rPr lang="en-US" sz="1400" b="1" dirty="0" smtClean="0"/>
            <a:t>CO3- pCO2</a:t>
          </a:r>
          <a:r>
            <a:rPr lang="el-GR" sz="1400" b="1" dirty="0" smtClean="0"/>
            <a:t> προς αντίθετη κατεύθυνση</a:t>
          </a:r>
          <a:r>
            <a:rPr lang="en-US" sz="1400" b="1" dirty="0" smtClean="0"/>
            <a:t> </a:t>
          </a:r>
          <a:endParaRPr lang="el-GR" sz="1400" b="1" dirty="0"/>
        </a:p>
      </dgm:t>
    </dgm:pt>
    <dgm:pt modelId="{659AF98D-EF04-4CA4-B9BB-5F6C0FC35C44}" type="parTrans" cxnId="{88C62F9B-CBB3-4DF7-A62A-84C0CC531A8B}">
      <dgm:prSet/>
      <dgm:spPr/>
      <dgm:t>
        <a:bodyPr/>
        <a:lstStyle/>
        <a:p>
          <a:endParaRPr lang="el-GR"/>
        </a:p>
      </dgm:t>
    </dgm:pt>
    <dgm:pt modelId="{3B7A8443-9EAF-40ED-8368-B5CADBE1FA3B}" type="sibTrans" cxnId="{88C62F9B-CBB3-4DF7-A62A-84C0CC531A8B}">
      <dgm:prSet/>
      <dgm:spPr/>
      <dgm:t>
        <a:bodyPr/>
        <a:lstStyle/>
        <a:p>
          <a:endParaRPr lang="el-GR"/>
        </a:p>
      </dgm:t>
    </dgm:pt>
    <dgm:pt modelId="{F12AB6F2-5981-4054-AF44-AE745BCF0ADA}">
      <dgm:prSet phldrT="[Κείμενο]" custT="1"/>
      <dgm:spPr/>
      <dgm:t>
        <a:bodyPr/>
        <a:lstStyle/>
        <a:p>
          <a:r>
            <a:rPr lang="el-GR" sz="1800" b="1" dirty="0" smtClean="0"/>
            <a:t>Μεικτή διαταραχή</a:t>
          </a:r>
          <a:endParaRPr lang="el-GR" sz="1800" b="1" dirty="0"/>
        </a:p>
      </dgm:t>
    </dgm:pt>
    <dgm:pt modelId="{3BDDAB75-A752-4293-92AC-CB583D29FF58}" type="parTrans" cxnId="{1873C71F-4E5A-405A-A0F4-35E0B2B168EE}">
      <dgm:prSet/>
      <dgm:spPr/>
      <dgm:t>
        <a:bodyPr/>
        <a:lstStyle/>
        <a:p>
          <a:endParaRPr lang="el-GR"/>
        </a:p>
      </dgm:t>
    </dgm:pt>
    <dgm:pt modelId="{2A23A37A-D43D-4954-9ADD-6126F5178A50}" type="sibTrans" cxnId="{1873C71F-4E5A-405A-A0F4-35E0B2B168EE}">
      <dgm:prSet/>
      <dgm:spPr/>
      <dgm:t>
        <a:bodyPr/>
        <a:lstStyle/>
        <a:p>
          <a:endParaRPr lang="el-GR"/>
        </a:p>
      </dgm:t>
    </dgm:pt>
    <dgm:pt modelId="{D315BCBB-0FC4-46F9-9E60-2BA6B5DAB704}">
      <dgm:prSet phldrT="[Κείμενο]" custT="1"/>
      <dgm:spPr/>
      <dgm:t>
        <a:bodyPr/>
        <a:lstStyle/>
        <a:p>
          <a:r>
            <a:rPr lang="en-US" sz="1400" b="1" dirty="0" smtClean="0"/>
            <a:t>pH </a:t>
          </a:r>
          <a:r>
            <a:rPr lang="el-GR" sz="1400" b="1" dirty="0" smtClean="0"/>
            <a:t>φυσ. μαζί με έντονες</a:t>
          </a:r>
        </a:p>
        <a:p>
          <a:r>
            <a:rPr lang="el-GR" sz="1400" b="1" dirty="0" smtClean="0"/>
            <a:t> Δ Η</a:t>
          </a:r>
          <a:r>
            <a:rPr lang="en-US" sz="1400" b="1" dirty="0" smtClean="0"/>
            <a:t>CO3-</a:t>
          </a:r>
          <a:r>
            <a:rPr lang="el-GR" sz="1400" b="1" dirty="0" smtClean="0"/>
            <a:t>και </a:t>
          </a:r>
          <a:r>
            <a:rPr lang="en-US" sz="1400" b="1" dirty="0" smtClean="0"/>
            <a:t>pCO2</a:t>
          </a:r>
          <a:endParaRPr lang="el-GR" sz="1400" dirty="0"/>
        </a:p>
      </dgm:t>
    </dgm:pt>
    <dgm:pt modelId="{0C1EDC3E-E207-4C7F-99DC-5BAC0357DFBB}" type="parTrans" cxnId="{ED1085DF-6F84-41F0-ADA0-B47EF3C1FCF9}">
      <dgm:prSet/>
      <dgm:spPr/>
      <dgm:t>
        <a:bodyPr/>
        <a:lstStyle/>
        <a:p>
          <a:endParaRPr lang="el-GR"/>
        </a:p>
      </dgm:t>
    </dgm:pt>
    <dgm:pt modelId="{C0669162-3BC1-422C-ABA0-2A1A07905C1E}" type="sibTrans" cxnId="{ED1085DF-6F84-41F0-ADA0-B47EF3C1FCF9}">
      <dgm:prSet/>
      <dgm:spPr/>
      <dgm:t>
        <a:bodyPr/>
        <a:lstStyle/>
        <a:p>
          <a:endParaRPr lang="el-GR"/>
        </a:p>
      </dgm:t>
    </dgm:pt>
    <dgm:pt modelId="{B26336B1-E8CC-4765-B653-D1EC75BA6496}">
      <dgm:prSet phldrT="[Κείμενο]" custT="1"/>
      <dgm:spPr/>
      <dgm:t>
        <a:bodyPr/>
        <a:lstStyle/>
        <a:p>
          <a:r>
            <a:rPr lang="el-GR" sz="1400" b="1" dirty="0" smtClean="0"/>
            <a:t>Αντισταθμιστική ανταπόκριση σημαντικά διαφορετική από την αναμενόμενη</a:t>
          </a:r>
          <a:endParaRPr lang="el-GR" sz="1400" b="1" dirty="0"/>
        </a:p>
      </dgm:t>
    </dgm:pt>
    <dgm:pt modelId="{178D5DAD-91C1-4CB4-9338-267ECC087CF6}" type="parTrans" cxnId="{49E3541F-A491-41F0-B320-C4881E6B7143}">
      <dgm:prSet/>
      <dgm:spPr/>
      <dgm:t>
        <a:bodyPr/>
        <a:lstStyle/>
        <a:p>
          <a:endParaRPr lang="el-GR"/>
        </a:p>
      </dgm:t>
    </dgm:pt>
    <dgm:pt modelId="{4296BC88-C9B6-4C6C-AB66-CB0909336D18}" type="sibTrans" cxnId="{49E3541F-A491-41F0-B320-C4881E6B7143}">
      <dgm:prSet/>
      <dgm:spPr/>
      <dgm:t>
        <a:bodyPr/>
        <a:lstStyle/>
        <a:p>
          <a:endParaRPr lang="el-GR"/>
        </a:p>
      </dgm:t>
    </dgm:pt>
    <dgm:pt modelId="{28F7DCC3-1895-434F-AF5D-E4B830DF9808}">
      <dgm:prSet phldrT="[Κείμενο]" custT="1"/>
      <dgm:spPr/>
      <dgm:t>
        <a:bodyPr/>
        <a:lstStyle/>
        <a:p>
          <a:r>
            <a:rPr lang="el-GR" sz="1800" b="1" dirty="0" smtClean="0"/>
            <a:t>Μεικτή διαταραχή</a:t>
          </a:r>
          <a:endParaRPr lang="el-GR" sz="1800" b="1" dirty="0"/>
        </a:p>
      </dgm:t>
    </dgm:pt>
    <dgm:pt modelId="{5907C085-44F6-47A6-8B3A-A21B252E5AF0}" type="parTrans" cxnId="{EAC0ADC4-C4D2-4371-B100-11D3EFDF5424}">
      <dgm:prSet/>
      <dgm:spPr/>
      <dgm:t>
        <a:bodyPr/>
        <a:lstStyle/>
        <a:p>
          <a:endParaRPr lang="el-GR"/>
        </a:p>
      </dgm:t>
    </dgm:pt>
    <dgm:pt modelId="{D4AB50A1-F647-4404-8990-30E9885D40F4}" type="sibTrans" cxnId="{EAC0ADC4-C4D2-4371-B100-11D3EFDF5424}">
      <dgm:prSet/>
      <dgm:spPr/>
      <dgm:t>
        <a:bodyPr/>
        <a:lstStyle/>
        <a:p>
          <a:endParaRPr lang="el-GR"/>
        </a:p>
      </dgm:t>
    </dgm:pt>
    <dgm:pt modelId="{CF4084D7-CE0E-48C9-B7B1-91B5ADC0D453}">
      <dgm:prSet custT="1"/>
      <dgm:spPr/>
      <dgm:t>
        <a:bodyPr/>
        <a:lstStyle/>
        <a:p>
          <a:r>
            <a:rPr lang="el-GR" sz="1800" b="1" dirty="0" smtClean="0"/>
            <a:t>Μεικτή διαταραχή</a:t>
          </a:r>
          <a:endParaRPr lang="el-GR" sz="1800" b="1" dirty="0"/>
        </a:p>
      </dgm:t>
    </dgm:pt>
    <dgm:pt modelId="{FD7D4658-28AE-4862-BDA8-31CADBF43D84}" type="parTrans" cxnId="{AA8D9FF2-BC84-4286-B43A-45B9508B698C}">
      <dgm:prSet/>
      <dgm:spPr/>
      <dgm:t>
        <a:bodyPr/>
        <a:lstStyle/>
        <a:p>
          <a:endParaRPr lang="el-GR"/>
        </a:p>
      </dgm:t>
    </dgm:pt>
    <dgm:pt modelId="{314BD06F-C7C5-497B-B283-CDD252E40701}" type="sibTrans" cxnId="{AA8D9FF2-BC84-4286-B43A-45B9508B698C}">
      <dgm:prSet/>
      <dgm:spPr/>
      <dgm:t>
        <a:bodyPr/>
        <a:lstStyle/>
        <a:p>
          <a:endParaRPr lang="el-GR"/>
        </a:p>
      </dgm:t>
    </dgm:pt>
    <dgm:pt modelId="{3531A2C9-388A-4C51-9695-6E14FEC41FEA}">
      <dgm:prSet phldrT="[Κείμενο]" custT="1"/>
      <dgm:spPr/>
      <dgm:t>
        <a:bodyPr/>
        <a:lstStyle/>
        <a:p>
          <a:r>
            <a:rPr lang="el-GR" sz="1600" b="1" dirty="0" smtClean="0"/>
            <a:t>Δ</a:t>
          </a:r>
          <a:r>
            <a:rPr lang="en-US" sz="1600" b="1" dirty="0" smtClean="0"/>
            <a:t>AG/</a:t>
          </a:r>
          <a:r>
            <a:rPr lang="el-GR" sz="1600" b="1" dirty="0" smtClean="0"/>
            <a:t>Δ</a:t>
          </a:r>
          <a:r>
            <a:rPr lang="en-US" sz="1600" b="1" dirty="0" smtClean="0"/>
            <a:t>HCO3</a:t>
          </a:r>
          <a:r>
            <a:rPr lang="el-GR" sz="1600" b="1" dirty="0" smtClean="0"/>
            <a:t>&gt;2</a:t>
          </a:r>
          <a:endParaRPr lang="el-GR" sz="1600" b="1" dirty="0"/>
        </a:p>
      </dgm:t>
    </dgm:pt>
    <dgm:pt modelId="{B8BF8131-CB96-427A-A3BB-B25B43102655}" type="parTrans" cxnId="{594D4841-A3AF-49E1-B004-7A4DC42F8785}">
      <dgm:prSet/>
      <dgm:spPr/>
      <dgm:t>
        <a:bodyPr/>
        <a:lstStyle/>
        <a:p>
          <a:endParaRPr lang="el-GR"/>
        </a:p>
      </dgm:t>
    </dgm:pt>
    <dgm:pt modelId="{3186F1A8-8B00-4EB9-8B32-91F0E8226806}" type="sibTrans" cxnId="{594D4841-A3AF-49E1-B004-7A4DC42F8785}">
      <dgm:prSet/>
      <dgm:spPr/>
      <dgm:t>
        <a:bodyPr/>
        <a:lstStyle/>
        <a:p>
          <a:endParaRPr lang="el-GR"/>
        </a:p>
      </dgm:t>
    </dgm:pt>
    <dgm:pt modelId="{31D3127A-660C-4430-A954-E0EF2DB02652}">
      <dgm:prSet phldrT="[Κείμενο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Μεικτή διαταραχή</a:t>
          </a:r>
          <a:endParaRPr lang="el-GR" sz="1800" b="1" dirty="0">
            <a:solidFill>
              <a:schemeClr val="tx1"/>
            </a:solidFill>
          </a:endParaRPr>
        </a:p>
      </dgm:t>
    </dgm:pt>
    <dgm:pt modelId="{01319884-1AF8-4B3E-8D9C-2A4B1DADC329}" type="parTrans" cxnId="{4480E650-0581-48E9-BCED-37D79575D545}">
      <dgm:prSet/>
      <dgm:spPr/>
      <dgm:t>
        <a:bodyPr/>
        <a:lstStyle/>
        <a:p>
          <a:endParaRPr lang="el-GR"/>
        </a:p>
      </dgm:t>
    </dgm:pt>
    <dgm:pt modelId="{57BAF855-D29A-4AC9-8BFF-8696D0137685}" type="sibTrans" cxnId="{4480E650-0581-48E9-BCED-37D79575D545}">
      <dgm:prSet/>
      <dgm:spPr/>
      <dgm:t>
        <a:bodyPr/>
        <a:lstStyle/>
        <a:p>
          <a:endParaRPr lang="el-GR"/>
        </a:p>
      </dgm:t>
    </dgm:pt>
    <dgm:pt modelId="{D2110094-BB82-427E-9BAC-7FC32EA592AF}" type="pres">
      <dgm:prSet presAssocID="{748EF3A7-A406-4629-B908-711B146DB94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1E42808E-837F-420A-BAC3-4F5B4C654F5C}" type="pres">
      <dgm:prSet presAssocID="{D4F16E53-A5B6-47CB-8FCA-A3CBED21E94F}" presName="horFlow" presStyleCnt="0"/>
      <dgm:spPr/>
    </dgm:pt>
    <dgm:pt modelId="{8B4F4F3C-DF7D-4A33-8302-5253FC59C7C1}" type="pres">
      <dgm:prSet presAssocID="{D4F16E53-A5B6-47CB-8FCA-A3CBED21E94F}" presName="bigChev" presStyleLbl="node1" presStyleIdx="0" presStyleCnt="5" custScaleX="125692" custScaleY="139126"/>
      <dgm:spPr/>
      <dgm:t>
        <a:bodyPr/>
        <a:lstStyle/>
        <a:p>
          <a:endParaRPr lang="el-GR"/>
        </a:p>
      </dgm:t>
    </dgm:pt>
    <dgm:pt modelId="{29C6C106-50D9-4508-8757-4338ECF6AFC7}" type="pres">
      <dgm:prSet presAssocID="{3BDDAB75-A752-4293-92AC-CB583D29FF58}" presName="parTrans" presStyleCnt="0"/>
      <dgm:spPr/>
    </dgm:pt>
    <dgm:pt modelId="{D3E3A60B-DD6B-4EF6-9377-58ECE7EA134A}" type="pres">
      <dgm:prSet presAssocID="{F12AB6F2-5981-4054-AF44-AE745BCF0ADA}" presName="node" presStyleLbl="alignAccFollowNode1" presStyleIdx="0" presStyleCnt="3" custScaleX="150166" custScaleY="15736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09F217-FB72-4B14-A909-18A519FA7F17}" type="pres">
      <dgm:prSet presAssocID="{D4F16E53-A5B6-47CB-8FCA-A3CBED21E94F}" presName="vSp" presStyleCnt="0"/>
      <dgm:spPr/>
    </dgm:pt>
    <dgm:pt modelId="{B2255D56-B6A8-4700-AB79-8E0C7D41F2D4}" type="pres">
      <dgm:prSet presAssocID="{D315BCBB-0FC4-46F9-9E60-2BA6B5DAB704}" presName="horFlow" presStyleCnt="0"/>
      <dgm:spPr/>
    </dgm:pt>
    <dgm:pt modelId="{DC33AB69-1357-4185-AF9D-369F258BC301}" type="pres">
      <dgm:prSet presAssocID="{D315BCBB-0FC4-46F9-9E60-2BA6B5DAB704}" presName="bigChev" presStyleLbl="node1" presStyleIdx="1" presStyleCnt="5" custScaleX="121280" custScaleY="140471" custLinFactNeighborX="10986" custLinFactNeighborY="25556"/>
      <dgm:spPr/>
      <dgm:t>
        <a:bodyPr/>
        <a:lstStyle/>
        <a:p>
          <a:endParaRPr lang="el-GR"/>
        </a:p>
      </dgm:t>
    </dgm:pt>
    <dgm:pt modelId="{588B694D-66DB-40B2-B649-C5C2BFBF8E1D}" type="pres">
      <dgm:prSet presAssocID="{FD7D4658-28AE-4862-BDA8-31CADBF43D84}" presName="parTrans" presStyleCnt="0"/>
      <dgm:spPr/>
    </dgm:pt>
    <dgm:pt modelId="{8FDEEED5-C909-4D70-82AC-71FA08BCFAD9}" type="pres">
      <dgm:prSet presAssocID="{CF4084D7-CE0E-48C9-B7B1-91B5ADC0D453}" presName="node" presStyleLbl="alignAccFollowNode1" presStyleIdx="1" presStyleCnt="3" custScaleX="143885" custScaleY="137985" custLinFactNeighborX="43926" custLinFactNeighborY="375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85814C-8358-477D-80A4-529BD340EFFF}" type="pres">
      <dgm:prSet presAssocID="{D315BCBB-0FC4-46F9-9E60-2BA6B5DAB704}" presName="vSp" presStyleCnt="0"/>
      <dgm:spPr/>
    </dgm:pt>
    <dgm:pt modelId="{E8562FD7-2DA3-49F8-AFCA-5330E4136141}" type="pres">
      <dgm:prSet presAssocID="{B26336B1-E8CC-4765-B653-D1EC75BA6496}" presName="horFlow" presStyleCnt="0"/>
      <dgm:spPr/>
    </dgm:pt>
    <dgm:pt modelId="{2E71139F-604F-450E-91F4-AAE2ECF4FA6A}" type="pres">
      <dgm:prSet presAssocID="{B26336B1-E8CC-4765-B653-D1EC75BA6496}" presName="bigChev" presStyleLbl="node1" presStyleIdx="2" presStyleCnt="5" custScaleX="162847" custScaleY="184379" custLinFactNeighborX="-19773" custLinFactNeighborY="31515"/>
      <dgm:spPr/>
      <dgm:t>
        <a:bodyPr/>
        <a:lstStyle/>
        <a:p>
          <a:endParaRPr lang="el-GR"/>
        </a:p>
      </dgm:t>
    </dgm:pt>
    <dgm:pt modelId="{75EDD25E-6921-48C2-BF8C-05AB3C5D4875}" type="pres">
      <dgm:prSet presAssocID="{5907C085-44F6-47A6-8B3A-A21B252E5AF0}" presName="parTrans" presStyleCnt="0"/>
      <dgm:spPr/>
    </dgm:pt>
    <dgm:pt modelId="{C7E92030-33AC-4C6C-9824-4B056E47D208}" type="pres">
      <dgm:prSet presAssocID="{28F7DCC3-1895-434F-AF5D-E4B830DF9808}" presName="node" presStyleLbl="alignAccFollowNode1" presStyleIdx="2" presStyleCnt="3" custScaleX="171450" custScaleY="201132" custLinFactNeighborX="-32374" custLinFactNeighborY="491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3240C1-6EBA-46B9-BED4-C3FE22049037}" type="pres">
      <dgm:prSet presAssocID="{B26336B1-E8CC-4765-B653-D1EC75BA6496}" presName="vSp" presStyleCnt="0"/>
      <dgm:spPr/>
    </dgm:pt>
    <dgm:pt modelId="{01BA3919-7E39-4B71-AF57-2C4625B7DA6B}" type="pres">
      <dgm:prSet presAssocID="{3531A2C9-388A-4C51-9695-6E14FEC41FEA}" presName="horFlow" presStyleCnt="0"/>
      <dgm:spPr/>
    </dgm:pt>
    <dgm:pt modelId="{15BFBBE9-10D2-40F6-83B6-A4FC032DF3D1}" type="pres">
      <dgm:prSet presAssocID="{3531A2C9-388A-4C51-9695-6E14FEC41FEA}" presName="bigChev" presStyleLbl="node1" presStyleIdx="3" presStyleCnt="5" custScaleX="139357" custScaleY="149834" custLinFactNeighborX="-3908" custLinFactNeighborY="69905"/>
      <dgm:spPr/>
      <dgm:t>
        <a:bodyPr/>
        <a:lstStyle/>
        <a:p>
          <a:endParaRPr lang="el-GR"/>
        </a:p>
      </dgm:t>
    </dgm:pt>
    <dgm:pt modelId="{D741064A-6698-481C-A3F8-745B0932BE4D}" type="pres">
      <dgm:prSet presAssocID="{3531A2C9-388A-4C51-9695-6E14FEC41FEA}" presName="vSp" presStyleCnt="0"/>
      <dgm:spPr/>
    </dgm:pt>
    <dgm:pt modelId="{914630CF-EBBB-4123-A21D-395732BDD1CA}" type="pres">
      <dgm:prSet presAssocID="{31D3127A-660C-4430-A954-E0EF2DB02652}" presName="horFlow" presStyleCnt="0"/>
      <dgm:spPr/>
    </dgm:pt>
    <dgm:pt modelId="{9D82AE70-483C-4743-90F3-30DCE3CF3526}" type="pres">
      <dgm:prSet presAssocID="{31D3127A-660C-4430-A954-E0EF2DB02652}" presName="bigChev" presStyleLbl="node1" presStyleIdx="4" presStyleCnt="5" custScaleX="146764" custScaleY="142816" custLinFactX="22702" custLinFactNeighborX="100000" custLinFactNeighborY="-93929"/>
      <dgm:spPr/>
      <dgm:t>
        <a:bodyPr/>
        <a:lstStyle/>
        <a:p>
          <a:endParaRPr lang="el-GR"/>
        </a:p>
      </dgm:t>
    </dgm:pt>
  </dgm:ptLst>
  <dgm:cxnLst>
    <dgm:cxn modelId="{30B55CE9-73AF-4B2E-9B77-5FDE8D15477C}" type="presOf" srcId="{D4F16E53-A5B6-47CB-8FCA-A3CBED21E94F}" destId="{8B4F4F3C-DF7D-4A33-8302-5253FC59C7C1}" srcOrd="0" destOrd="0" presId="urn:microsoft.com/office/officeart/2005/8/layout/lProcess3"/>
    <dgm:cxn modelId="{16193494-DBD3-45D1-85A0-84F5BBD186EB}" type="presOf" srcId="{3531A2C9-388A-4C51-9695-6E14FEC41FEA}" destId="{15BFBBE9-10D2-40F6-83B6-A4FC032DF3D1}" srcOrd="0" destOrd="0" presId="urn:microsoft.com/office/officeart/2005/8/layout/lProcess3"/>
    <dgm:cxn modelId="{00B755B7-1A02-4ACB-95CF-E1163C2DCA87}" type="presOf" srcId="{B26336B1-E8CC-4765-B653-D1EC75BA6496}" destId="{2E71139F-604F-450E-91F4-AAE2ECF4FA6A}" srcOrd="0" destOrd="0" presId="urn:microsoft.com/office/officeart/2005/8/layout/lProcess3"/>
    <dgm:cxn modelId="{49E3541F-A491-41F0-B320-C4881E6B7143}" srcId="{748EF3A7-A406-4629-B908-711B146DB940}" destId="{B26336B1-E8CC-4765-B653-D1EC75BA6496}" srcOrd="2" destOrd="0" parTransId="{178D5DAD-91C1-4CB4-9338-267ECC087CF6}" sibTransId="{4296BC88-C9B6-4C6C-AB66-CB0909336D18}"/>
    <dgm:cxn modelId="{ED1085DF-6F84-41F0-ADA0-B47EF3C1FCF9}" srcId="{748EF3A7-A406-4629-B908-711B146DB940}" destId="{D315BCBB-0FC4-46F9-9E60-2BA6B5DAB704}" srcOrd="1" destOrd="0" parTransId="{0C1EDC3E-E207-4C7F-99DC-5BAC0357DFBB}" sibTransId="{C0669162-3BC1-422C-ABA0-2A1A07905C1E}"/>
    <dgm:cxn modelId="{4480E650-0581-48E9-BCED-37D79575D545}" srcId="{748EF3A7-A406-4629-B908-711B146DB940}" destId="{31D3127A-660C-4430-A954-E0EF2DB02652}" srcOrd="4" destOrd="0" parTransId="{01319884-1AF8-4B3E-8D9C-2A4B1DADC329}" sibTransId="{57BAF855-D29A-4AC9-8BFF-8696D0137685}"/>
    <dgm:cxn modelId="{C186C050-DDE2-4468-9550-6ED7625E52DE}" type="presOf" srcId="{748EF3A7-A406-4629-B908-711B146DB940}" destId="{D2110094-BB82-427E-9BAC-7FC32EA592AF}" srcOrd="0" destOrd="0" presId="urn:microsoft.com/office/officeart/2005/8/layout/lProcess3"/>
    <dgm:cxn modelId="{88C62F9B-CBB3-4DF7-A62A-84C0CC531A8B}" srcId="{748EF3A7-A406-4629-B908-711B146DB940}" destId="{D4F16E53-A5B6-47CB-8FCA-A3CBED21E94F}" srcOrd="0" destOrd="0" parTransId="{659AF98D-EF04-4CA4-B9BB-5F6C0FC35C44}" sibTransId="{3B7A8443-9EAF-40ED-8368-B5CADBE1FA3B}"/>
    <dgm:cxn modelId="{1FA477CA-0C6C-42F2-80D0-212CCE5B341E}" type="presOf" srcId="{CF4084D7-CE0E-48C9-B7B1-91B5ADC0D453}" destId="{8FDEEED5-C909-4D70-82AC-71FA08BCFAD9}" srcOrd="0" destOrd="0" presId="urn:microsoft.com/office/officeart/2005/8/layout/lProcess3"/>
    <dgm:cxn modelId="{68A72991-F766-452B-A217-C24DF3632DE1}" type="presOf" srcId="{28F7DCC3-1895-434F-AF5D-E4B830DF9808}" destId="{C7E92030-33AC-4C6C-9824-4B056E47D208}" srcOrd="0" destOrd="0" presId="urn:microsoft.com/office/officeart/2005/8/layout/lProcess3"/>
    <dgm:cxn modelId="{1873C71F-4E5A-405A-A0F4-35E0B2B168EE}" srcId="{D4F16E53-A5B6-47CB-8FCA-A3CBED21E94F}" destId="{F12AB6F2-5981-4054-AF44-AE745BCF0ADA}" srcOrd="0" destOrd="0" parTransId="{3BDDAB75-A752-4293-92AC-CB583D29FF58}" sibTransId="{2A23A37A-D43D-4954-9ADD-6126F5178A50}"/>
    <dgm:cxn modelId="{14463841-3BC0-4BAF-AD24-6CB5FB420DFB}" type="presOf" srcId="{F12AB6F2-5981-4054-AF44-AE745BCF0ADA}" destId="{D3E3A60B-DD6B-4EF6-9377-58ECE7EA134A}" srcOrd="0" destOrd="0" presId="urn:microsoft.com/office/officeart/2005/8/layout/lProcess3"/>
    <dgm:cxn modelId="{AA8D9FF2-BC84-4286-B43A-45B9508B698C}" srcId="{D315BCBB-0FC4-46F9-9E60-2BA6B5DAB704}" destId="{CF4084D7-CE0E-48C9-B7B1-91B5ADC0D453}" srcOrd="0" destOrd="0" parTransId="{FD7D4658-28AE-4862-BDA8-31CADBF43D84}" sibTransId="{314BD06F-C7C5-497B-B283-CDD252E40701}"/>
    <dgm:cxn modelId="{594D4841-A3AF-49E1-B004-7A4DC42F8785}" srcId="{748EF3A7-A406-4629-B908-711B146DB940}" destId="{3531A2C9-388A-4C51-9695-6E14FEC41FEA}" srcOrd="3" destOrd="0" parTransId="{B8BF8131-CB96-427A-A3BB-B25B43102655}" sibTransId="{3186F1A8-8B00-4EB9-8B32-91F0E8226806}"/>
    <dgm:cxn modelId="{EAC0ADC4-C4D2-4371-B100-11D3EFDF5424}" srcId="{B26336B1-E8CC-4765-B653-D1EC75BA6496}" destId="{28F7DCC3-1895-434F-AF5D-E4B830DF9808}" srcOrd="0" destOrd="0" parTransId="{5907C085-44F6-47A6-8B3A-A21B252E5AF0}" sibTransId="{D4AB50A1-F647-4404-8990-30E9885D40F4}"/>
    <dgm:cxn modelId="{03BEF508-27EF-474B-BDDE-1AC05F8A6E7B}" type="presOf" srcId="{D315BCBB-0FC4-46F9-9E60-2BA6B5DAB704}" destId="{DC33AB69-1357-4185-AF9D-369F258BC301}" srcOrd="0" destOrd="0" presId="urn:microsoft.com/office/officeart/2005/8/layout/lProcess3"/>
    <dgm:cxn modelId="{0464AC91-A2E5-48AD-9E58-8376B9269581}" type="presOf" srcId="{31D3127A-660C-4430-A954-E0EF2DB02652}" destId="{9D82AE70-483C-4743-90F3-30DCE3CF3526}" srcOrd="0" destOrd="0" presId="urn:microsoft.com/office/officeart/2005/8/layout/lProcess3"/>
    <dgm:cxn modelId="{724FC0DB-C918-44DC-AE7B-F7F1E041B43D}" type="presParOf" srcId="{D2110094-BB82-427E-9BAC-7FC32EA592AF}" destId="{1E42808E-837F-420A-BAC3-4F5B4C654F5C}" srcOrd="0" destOrd="0" presId="urn:microsoft.com/office/officeart/2005/8/layout/lProcess3"/>
    <dgm:cxn modelId="{75C7BE1C-1483-46D5-BE89-4CCA1ADF11D9}" type="presParOf" srcId="{1E42808E-837F-420A-BAC3-4F5B4C654F5C}" destId="{8B4F4F3C-DF7D-4A33-8302-5253FC59C7C1}" srcOrd="0" destOrd="0" presId="urn:microsoft.com/office/officeart/2005/8/layout/lProcess3"/>
    <dgm:cxn modelId="{0B954E05-F558-49E6-8538-2E6584A99E1E}" type="presParOf" srcId="{1E42808E-837F-420A-BAC3-4F5B4C654F5C}" destId="{29C6C106-50D9-4508-8757-4338ECF6AFC7}" srcOrd="1" destOrd="0" presId="urn:microsoft.com/office/officeart/2005/8/layout/lProcess3"/>
    <dgm:cxn modelId="{B63ADE76-80EC-4AF5-8491-6C304F95226D}" type="presParOf" srcId="{1E42808E-837F-420A-BAC3-4F5B4C654F5C}" destId="{D3E3A60B-DD6B-4EF6-9377-58ECE7EA134A}" srcOrd="2" destOrd="0" presId="urn:microsoft.com/office/officeart/2005/8/layout/lProcess3"/>
    <dgm:cxn modelId="{1206E4D9-DE38-4514-B433-318F03CAC221}" type="presParOf" srcId="{D2110094-BB82-427E-9BAC-7FC32EA592AF}" destId="{4E09F217-FB72-4B14-A909-18A519FA7F17}" srcOrd="1" destOrd="0" presId="urn:microsoft.com/office/officeart/2005/8/layout/lProcess3"/>
    <dgm:cxn modelId="{20F68DE7-BB2A-4FD8-A091-B1D044C1C963}" type="presParOf" srcId="{D2110094-BB82-427E-9BAC-7FC32EA592AF}" destId="{B2255D56-B6A8-4700-AB79-8E0C7D41F2D4}" srcOrd="2" destOrd="0" presId="urn:microsoft.com/office/officeart/2005/8/layout/lProcess3"/>
    <dgm:cxn modelId="{E2BEB589-D67B-4738-8939-4CB8DCCCBA0F}" type="presParOf" srcId="{B2255D56-B6A8-4700-AB79-8E0C7D41F2D4}" destId="{DC33AB69-1357-4185-AF9D-369F258BC301}" srcOrd="0" destOrd="0" presId="urn:microsoft.com/office/officeart/2005/8/layout/lProcess3"/>
    <dgm:cxn modelId="{D70CC259-A32E-40A5-B52F-454027EA19E8}" type="presParOf" srcId="{B2255D56-B6A8-4700-AB79-8E0C7D41F2D4}" destId="{588B694D-66DB-40B2-B649-C5C2BFBF8E1D}" srcOrd="1" destOrd="0" presId="urn:microsoft.com/office/officeart/2005/8/layout/lProcess3"/>
    <dgm:cxn modelId="{DB3E8B87-7FCF-4D56-AC01-08D94D894B2D}" type="presParOf" srcId="{B2255D56-B6A8-4700-AB79-8E0C7D41F2D4}" destId="{8FDEEED5-C909-4D70-82AC-71FA08BCFAD9}" srcOrd="2" destOrd="0" presId="urn:microsoft.com/office/officeart/2005/8/layout/lProcess3"/>
    <dgm:cxn modelId="{B0B7FFF1-4B67-4FEA-BC70-E61DF092A1A1}" type="presParOf" srcId="{D2110094-BB82-427E-9BAC-7FC32EA592AF}" destId="{EE85814C-8358-477D-80A4-529BD340EFFF}" srcOrd="3" destOrd="0" presId="urn:microsoft.com/office/officeart/2005/8/layout/lProcess3"/>
    <dgm:cxn modelId="{D1CD6E5D-F406-4560-BD76-99C0DAED62CA}" type="presParOf" srcId="{D2110094-BB82-427E-9BAC-7FC32EA592AF}" destId="{E8562FD7-2DA3-49F8-AFCA-5330E4136141}" srcOrd="4" destOrd="0" presId="urn:microsoft.com/office/officeart/2005/8/layout/lProcess3"/>
    <dgm:cxn modelId="{10037135-700B-4C31-9935-2BF23F6358F4}" type="presParOf" srcId="{E8562FD7-2DA3-49F8-AFCA-5330E4136141}" destId="{2E71139F-604F-450E-91F4-AAE2ECF4FA6A}" srcOrd="0" destOrd="0" presId="urn:microsoft.com/office/officeart/2005/8/layout/lProcess3"/>
    <dgm:cxn modelId="{6677F9DC-E1D5-45C7-82FA-404DD3CC039E}" type="presParOf" srcId="{E8562FD7-2DA3-49F8-AFCA-5330E4136141}" destId="{75EDD25E-6921-48C2-BF8C-05AB3C5D4875}" srcOrd="1" destOrd="0" presId="urn:microsoft.com/office/officeart/2005/8/layout/lProcess3"/>
    <dgm:cxn modelId="{B131A77B-AC18-4A29-9F7E-6BC54843033C}" type="presParOf" srcId="{E8562FD7-2DA3-49F8-AFCA-5330E4136141}" destId="{C7E92030-33AC-4C6C-9824-4B056E47D208}" srcOrd="2" destOrd="0" presId="urn:microsoft.com/office/officeart/2005/8/layout/lProcess3"/>
    <dgm:cxn modelId="{6E564F57-41C1-47BE-806C-5B212A0905E9}" type="presParOf" srcId="{D2110094-BB82-427E-9BAC-7FC32EA592AF}" destId="{5C3240C1-6EBA-46B9-BED4-C3FE22049037}" srcOrd="5" destOrd="0" presId="urn:microsoft.com/office/officeart/2005/8/layout/lProcess3"/>
    <dgm:cxn modelId="{307222FB-23A8-4A1B-9F27-AA41AEB42FD3}" type="presParOf" srcId="{D2110094-BB82-427E-9BAC-7FC32EA592AF}" destId="{01BA3919-7E39-4B71-AF57-2C4625B7DA6B}" srcOrd="6" destOrd="0" presId="urn:microsoft.com/office/officeart/2005/8/layout/lProcess3"/>
    <dgm:cxn modelId="{F930EC7F-E8FD-4E8C-9381-9D54E39A3E8F}" type="presParOf" srcId="{01BA3919-7E39-4B71-AF57-2C4625B7DA6B}" destId="{15BFBBE9-10D2-40F6-83B6-A4FC032DF3D1}" srcOrd="0" destOrd="0" presId="urn:microsoft.com/office/officeart/2005/8/layout/lProcess3"/>
    <dgm:cxn modelId="{8B80E001-0D96-4897-A045-F3F5195EC4E4}" type="presParOf" srcId="{D2110094-BB82-427E-9BAC-7FC32EA592AF}" destId="{D741064A-6698-481C-A3F8-745B0932BE4D}" srcOrd="7" destOrd="0" presId="urn:microsoft.com/office/officeart/2005/8/layout/lProcess3"/>
    <dgm:cxn modelId="{8CCF83E0-E0AF-4469-A6EE-E6DFA5420EFD}" type="presParOf" srcId="{D2110094-BB82-427E-9BAC-7FC32EA592AF}" destId="{914630CF-EBBB-4123-A21D-395732BDD1CA}" srcOrd="8" destOrd="0" presId="urn:microsoft.com/office/officeart/2005/8/layout/lProcess3"/>
    <dgm:cxn modelId="{F3FE496A-F5AD-40B4-B748-A768B6BCCC4E}" type="presParOf" srcId="{914630CF-EBBB-4123-A21D-395732BDD1CA}" destId="{9D82AE70-483C-4743-90F3-30DCE3CF352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F4F3C-DF7D-4A33-8302-5253FC59C7C1}">
      <dsp:nvSpPr>
        <dsp:cNvPr id="0" name=""/>
        <dsp:cNvSpPr/>
      </dsp:nvSpPr>
      <dsp:spPr>
        <a:xfrm>
          <a:off x="721808" y="4137"/>
          <a:ext cx="2001596" cy="8862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Απόκλιση Η</a:t>
          </a:r>
          <a:r>
            <a:rPr lang="en-US" sz="1400" b="1" kern="1200" dirty="0" smtClean="0"/>
            <a:t>CO3- pCO2</a:t>
          </a:r>
          <a:r>
            <a:rPr lang="el-GR" sz="1400" b="1" kern="1200" dirty="0" smtClean="0"/>
            <a:t> προς αντίθετη κατεύθυνση</a:t>
          </a:r>
          <a:r>
            <a:rPr lang="en-US" sz="1400" b="1" kern="1200" dirty="0" smtClean="0"/>
            <a:t> </a:t>
          </a:r>
          <a:endParaRPr lang="el-GR" sz="1400" b="1" kern="1200" dirty="0"/>
        </a:p>
      </dsp:txBody>
      <dsp:txXfrm>
        <a:off x="1164913" y="4137"/>
        <a:ext cx="1115386" cy="886210"/>
      </dsp:txXfrm>
    </dsp:sp>
    <dsp:sp modelId="{D3E3A60B-DD6B-4EF6-9377-58ECE7EA134A}">
      <dsp:nvSpPr>
        <dsp:cNvPr id="0" name=""/>
        <dsp:cNvSpPr/>
      </dsp:nvSpPr>
      <dsp:spPr>
        <a:xfrm>
          <a:off x="2516384" y="31253"/>
          <a:ext cx="1984807" cy="8319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Μεικτή διαταραχή</a:t>
          </a:r>
          <a:endParaRPr lang="el-GR" sz="1800" b="1" kern="1200" dirty="0"/>
        </a:p>
      </dsp:txBody>
      <dsp:txXfrm>
        <a:off x="2932373" y="31253"/>
        <a:ext cx="1152829" cy="831978"/>
      </dsp:txXfrm>
    </dsp:sp>
    <dsp:sp modelId="{DC33AB69-1357-4185-AF9D-369F258BC301}">
      <dsp:nvSpPr>
        <dsp:cNvPr id="0" name=""/>
        <dsp:cNvSpPr/>
      </dsp:nvSpPr>
      <dsp:spPr>
        <a:xfrm>
          <a:off x="744551" y="1142314"/>
          <a:ext cx="1931336" cy="894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pH </a:t>
          </a:r>
          <a:r>
            <a:rPr lang="el-GR" sz="1400" b="1" kern="1200" dirty="0" smtClean="0"/>
            <a:t>φυσ. μαζί με έντονες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 Δ Η</a:t>
          </a:r>
          <a:r>
            <a:rPr lang="en-US" sz="1400" b="1" kern="1200" dirty="0" smtClean="0"/>
            <a:t>CO3-</a:t>
          </a:r>
          <a:r>
            <a:rPr lang="el-GR" sz="1400" b="1" kern="1200" dirty="0" smtClean="0"/>
            <a:t>και </a:t>
          </a:r>
          <a:r>
            <a:rPr lang="en-US" sz="1400" b="1" kern="1200" dirty="0" smtClean="0"/>
            <a:t>pCO2</a:t>
          </a:r>
          <a:endParaRPr lang="el-GR" sz="1400" kern="1200" dirty="0"/>
        </a:p>
      </dsp:txBody>
      <dsp:txXfrm>
        <a:off x="1191940" y="1142314"/>
        <a:ext cx="1036558" cy="894778"/>
      </dsp:txXfrm>
    </dsp:sp>
    <dsp:sp modelId="{8FDEEED5-C909-4D70-82AC-71FA08BCFAD9}">
      <dsp:nvSpPr>
        <dsp:cNvPr id="0" name=""/>
        <dsp:cNvSpPr/>
      </dsp:nvSpPr>
      <dsp:spPr>
        <a:xfrm>
          <a:off x="2537060" y="1260928"/>
          <a:ext cx="1901789" cy="7295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Μεικτή διαταραχή</a:t>
          </a:r>
          <a:endParaRPr lang="el-GR" sz="1800" b="1" kern="1200" dirty="0"/>
        </a:p>
      </dsp:txBody>
      <dsp:txXfrm>
        <a:off x="2901821" y="1260928"/>
        <a:ext cx="1172267" cy="729522"/>
      </dsp:txXfrm>
    </dsp:sp>
    <dsp:sp modelId="{2E71139F-604F-450E-91F4-AAE2ECF4FA6A}">
      <dsp:nvSpPr>
        <dsp:cNvPr id="0" name=""/>
        <dsp:cNvSpPr/>
      </dsp:nvSpPr>
      <dsp:spPr>
        <a:xfrm>
          <a:off x="680874" y="2164228"/>
          <a:ext cx="2593274" cy="1174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Αντισταθμιστική ανταπόκριση σημαντικά διαφορετική από την αναμενόμενη</a:t>
          </a:r>
          <a:endParaRPr lang="el-GR" sz="1400" b="1" kern="1200" dirty="0"/>
        </a:p>
      </dsp:txBody>
      <dsp:txXfrm>
        <a:off x="1268107" y="2164228"/>
        <a:ext cx="1418809" cy="1174465"/>
      </dsp:txXfrm>
    </dsp:sp>
    <dsp:sp modelId="{C7E92030-33AC-4C6C-9824-4B056E47D208}">
      <dsp:nvSpPr>
        <dsp:cNvPr id="0" name=""/>
        <dsp:cNvSpPr/>
      </dsp:nvSpPr>
      <dsp:spPr>
        <a:xfrm>
          <a:off x="3041043" y="2278943"/>
          <a:ext cx="2266127" cy="10633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Μεικτή διαταραχή</a:t>
          </a:r>
          <a:endParaRPr lang="el-GR" sz="1800" b="1" kern="1200" dirty="0"/>
        </a:p>
      </dsp:txBody>
      <dsp:txXfrm>
        <a:off x="3572732" y="2278943"/>
        <a:ext cx="1202749" cy="1063378"/>
      </dsp:txXfrm>
    </dsp:sp>
    <dsp:sp modelId="{15BFBBE9-10D2-40F6-83B6-A4FC032DF3D1}">
      <dsp:nvSpPr>
        <dsp:cNvPr id="0" name=""/>
        <dsp:cNvSpPr/>
      </dsp:nvSpPr>
      <dsp:spPr>
        <a:xfrm>
          <a:off x="659575" y="3672409"/>
          <a:ext cx="2219205" cy="954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Δ</a:t>
          </a:r>
          <a:r>
            <a:rPr lang="en-US" sz="1600" b="1" kern="1200" dirty="0" smtClean="0"/>
            <a:t>AG/</a:t>
          </a:r>
          <a:r>
            <a:rPr lang="el-GR" sz="1600" b="1" kern="1200" dirty="0" smtClean="0"/>
            <a:t>Δ</a:t>
          </a:r>
          <a:r>
            <a:rPr lang="en-US" sz="1600" b="1" kern="1200" dirty="0" smtClean="0"/>
            <a:t>HCO3</a:t>
          </a:r>
          <a:r>
            <a:rPr lang="el-GR" sz="1600" b="1" kern="1200" dirty="0" smtClean="0"/>
            <a:t>&gt;2</a:t>
          </a:r>
          <a:endParaRPr lang="el-GR" sz="1600" b="1" kern="1200" dirty="0"/>
        </a:p>
      </dsp:txBody>
      <dsp:txXfrm>
        <a:off x="1136785" y="3672409"/>
        <a:ext cx="1264786" cy="954419"/>
      </dsp:txXfrm>
    </dsp:sp>
    <dsp:sp modelId="{9D82AE70-483C-4743-90F3-30DCE3CF3526}">
      <dsp:nvSpPr>
        <dsp:cNvPr id="0" name=""/>
        <dsp:cNvSpPr/>
      </dsp:nvSpPr>
      <dsp:spPr>
        <a:xfrm>
          <a:off x="2675790" y="3672409"/>
          <a:ext cx="2337159" cy="909715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Μεικτή διαταραχή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3130648" y="3672409"/>
        <a:ext cx="1427444" cy="90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BF788-E578-4281-9F00-D897B52E4F63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11E2B-712D-45CA-96AD-FF43972EDC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77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B1E17DB-F572-46ED-9733-C8D003FBD31F}" type="slidenum">
              <a:rPr lang="el-GR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l-G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5650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2656" cy="411106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49EFE5E-E2C5-422E-8D04-2628CD2F3E04}" type="slidenum">
              <a:rPr lang="el-GR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l-G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9562F90-A20E-447E-AA48-B8BDD7F6E1E9}" type="slidenum">
              <a:rPr lang="el-GR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l-G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5"/>
            <a:ext cx="4844669" cy="342407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2656" cy="411106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5D170D1-62A3-42C2-B123-D9405E6A1002}" type="slidenum">
              <a:rPr lang="el-GR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l-GR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5650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2656" cy="411106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6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8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05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6481" y="256347"/>
            <a:ext cx="8192160" cy="1129079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5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7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2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8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4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4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2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2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2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F051-0607-4848-AC09-8A93AC2F6DC9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3C95-7204-4BDF-8461-6062AFA3AD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805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ppt lorida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94" y="1"/>
            <a:ext cx="9130473" cy="6857999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60640" y="2351767"/>
            <a:ext cx="8425440" cy="1566885"/>
          </a:xfrm>
          <a:prstGeom prst="rect">
            <a:avLst/>
          </a:prstGeom>
          <a:solidFill>
            <a:srgbClr val="CFE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endParaRPr lang="el-GR" dirty="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l-GR" sz="3600" b="1" dirty="0" err="1" smtClean="0">
                <a:solidFill>
                  <a:srgbClr val="000000"/>
                </a:solidFill>
                <a:latin typeface="Calibri" charset="0"/>
              </a:rPr>
              <a:t>ρόνια</a:t>
            </a:r>
            <a:r>
              <a:rPr lang="el-GR" sz="3600" b="1" dirty="0" smtClean="0">
                <a:solidFill>
                  <a:srgbClr val="000000"/>
                </a:solidFill>
                <a:latin typeface="Calibri" charset="0"/>
              </a:rPr>
              <a:t> Αποφρα</a:t>
            </a:r>
            <a:r>
              <a:rPr lang="el-GR" sz="3600" b="1" dirty="0">
                <a:solidFill>
                  <a:srgbClr val="000000"/>
                </a:solidFill>
                <a:latin typeface="Calibri" charset="0"/>
              </a:rPr>
              <a:t>κ</a:t>
            </a:r>
            <a:r>
              <a:rPr lang="el-GR" sz="3600" b="1" dirty="0" smtClean="0">
                <a:solidFill>
                  <a:srgbClr val="000000"/>
                </a:solidFill>
                <a:latin typeface="Calibri" charset="0"/>
              </a:rPr>
              <a:t>τική Πνευμονοπάθεια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Calibri" charset="0"/>
              </a:rPr>
              <a:t>O</a:t>
            </a:r>
            <a:r>
              <a:rPr lang="el-GR" sz="3200" b="1" dirty="0" err="1" smtClean="0">
                <a:solidFill>
                  <a:srgbClr val="000000"/>
                </a:solidFill>
                <a:latin typeface="Calibri" charset="0"/>
              </a:rPr>
              <a:t>ξεοβασικές</a:t>
            </a:r>
            <a:r>
              <a:rPr lang="el-GR" sz="3200" b="1" dirty="0" smtClean="0">
                <a:solidFill>
                  <a:srgbClr val="000000"/>
                </a:solidFill>
                <a:latin typeface="Calibri" charset="0"/>
              </a:rPr>
              <a:t> διαταραχές </a:t>
            </a:r>
            <a:r>
              <a:rPr lang="en-US" sz="3200" b="1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l-GR" sz="3200" b="1" dirty="0" smtClean="0">
                <a:solidFill>
                  <a:srgbClr val="000000"/>
                </a:solidFill>
                <a:latin typeface="Calibri" charset="0"/>
              </a:rPr>
              <a:t>με ή χωρίς αερισμό)</a:t>
            </a:r>
            <a:endParaRPr lang="el-GR" sz="32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0" y="5486976"/>
            <a:ext cx="2939040" cy="104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4686252"/>
            <a:ext cx="4320000" cy="6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64088" y="5291115"/>
            <a:ext cx="3456384" cy="117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Δ. </a:t>
            </a:r>
            <a:r>
              <a:rPr lang="el-GR" dirty="0" err="1" smtClean="0">
                <a:solidFill>
                  <a:srgbClr val="000000"/>
                </a:solidFill>
                <a:latin typeface="Calibri" charset="0"/>
              </a:rPr>
              <a:t>Λαγονίδης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 MD</a:t>
            </a:r>
            <a:r>
              <a:rPr lang="el-GR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l-GR" dirty="0" err="1" smtClean="0">
                <a:solidFill>
                  <a:srgbClr val="000000"/>
                </a:solidFill>
                <a:latin typeface="Calibri" charset="0"/>
              </a:rPr>
              <a:t>PhD</a:t>
            </a:r>
            <a:endParaRPr lang="el-GR" dirty="0" smtClean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Πνευμονολόγος-</a:t>
            </a:r>
            <a:r>
              <a:rPr lang="el-GR" dirty="0" err="1" smtClean="0">
                <a:solidFill>
                  <a:srgbClr val="000000"/>
                </a:solidFill>
                <a:latin typeface="Calibri" charset="0"/>
              </a:rPr>
              <a:t>Εντατικολόγος</a:t>
            </a:r>
            <a:endParaRPr lang="el-GR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ΜΕΘ –Εργαστήριο ύπνου </a:t>
            </a:r>
            <a:endParaRPr lang="el-GR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Γενικό Νοσοκομείο Γιαννιτσών</a:t>
            </a:r>
            <a:endParaRPr lang="el-GR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16" y="1780843"/>
            <a:ext cx="6264696" cy="410052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90167" y="476672"/>
            <a:ext cx="7281352" cy="69299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dirty="0" err="1">
                <a:solidFill>
                  <a:srgbClr val="FFFFFF"/>
                </a:solidFill>
                <a:latin typeface="Calibri" charset="0"/>
              </a:rPr>
              <a:t>Ε</a:t>
            </a:r>
            <a:r>
              <a:rPr lang="el-GR" sz="2400" b="1" dirty="0" err="1" smtClean="0">
                <a:solidFill>
                  <a:srgbClr val="FFFFFF"/>
                </a:solidFill>
                <a:latin typeface="Calibri" charset="0"/>
              </a:rPr>
              <a:t>παναρρόφηση</a:t>
            </a: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 Η</a:t>
            </a:r>
            <a:r>
              <a:rPr lang="en-US" sz="2400" b="1" dirty="0" smtClean="0">
                <a:solidFill>
                  <a:srgbClr val="FFFFFF"/>
                </a:solidFill>
                <a:latin typeface="Calibri" charset="0"/>
              </a:rPr>
              <a:t>CO</a:t>
            </a:r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3</a:t>
            </a:r>
            <a:r>
              <a:rPr lang="el-GR" sz="2400" b="1" baseline="30000" dirty="0" smtClean="0">
                <a:solidFill>
                  <a:srgbClr val="FFFFFF"/>
                </a:solidFill>
                <a:latin typeface="Calibri" charset="0"/>
              </a:rPr>
              <a:t>-</a:t>
            </a:r>
            <a:r>
              <a:rPr lang="el-GR" sz="24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και απέκκριση </a:t>
            </a:r>
            <a:r>
              <a:rPr lang="el-GR" sz="2400" b="1" dirty="0">
                <a:solidFill>
                  <a:srgbClr val="FFFFFF"/>
                </a:solidFill>
                <a:latin typeface="Calibri" charset="0"/>
              </a:rPr>
              <a:t>Η</a:t>
            </a:r>
            <a:r>
              <a:rPr lang="el-GR" sz="2400" b="1" baseline="30000" dirty="0">
                <a:solidFill>
                  <a:srgbClr val="FFFFFF"/>
                </a:solidFill>
                <a:latin typeface="Calibri" charset="0"/>
              </a:rPr>
              <a:t>+</a:t>
            </a:r>
            <a:r>
              <a:rPr lang="el-GR" sz="2400" b="1" dirty="0">
                <a:solidFill>
                  <a:srgbClr val="FFFFFF"/>
                </a:solidFill>
                <a:latin typeface="Calibri" charset="0"/>
              </a:rPr>
              <a:t> </a:t>
            </a:r>
            <a:endParaRPr lang="el-GR" sz="2400" b="1" baseline="30000" dirty="0" smtClean="0">
              <a:solidFill>
                <a:srgbClr val="FFFF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dirty="0">
                <a:solidFill>
                  <a:srgbClr val="FFFFFF"/>
                </a:solidFill>
                <a:latin typeface="Calibri" charset="0"/>
              </a:rPr>
              <a:t>σ</a:t>
            </a: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τα κύτταρα των νεφρικών σωληναρίων </a:t>
            </a:r>
            <a:endParaRPr lang="en-US" sz="2400" b="1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203848" y="6237312"/>
            <a:ext cx="594015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400" i="1" dirty="0" smtClean="0">
                <a:solidFill>
                  <a:srgbClr val="000000"/>
                </a:solidFill>
                <a:latin typeface="+mj-lt"/>
              </a:rPr>
              <a:t>Β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runo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CM, 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Valenti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M </a:t>
            </a:r>
            <a:r>
              <a:rPr lang="el-GR" sz="1400" i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J Biomed 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Biotechnol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2012;:915150</a:t>
            </a:r>
            <a:endParaRPr lang="el-GR" sz="1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553713" y="3399059"/>
            <a:ext cx="2032903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NHE3=</a:t>
            </a:r>
          </a:p>
          <a:p>
            <a:pPr eaLnBrk="1">
              <a:buClrTx/>
              <a:buFontTx/>
              <a:buNone/>
            </a:pP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Na+/H+ 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antiporter</a:t>
            </a:r>
            <a:endParaRPr lang="el-GR" sz="1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5508104" y="3140968"/>
            <a:ext cx="665820" cy="474114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340058" y="1785607"/>
            <a:ext cx="2566344" cy="36242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400" b="1" dirty="0" smtClean="0">
                <a:solidFill>
                  <a:srgbClr val="FFFFFF"/>
                </a:solidFill>
                <a:latin typeface="Calibri" charset="0"/>
              </a:rPr>
              <a:t>Εγγύς </a:t>
            </a:r>
            <a:r>
              <a:rPr lang="el-GR" sz="1400" b="1" dirty="0" err="1" smtClean="0">
                <a:solidFill>
                  <a:srgbClr val="FFFFFF"/>
                </a:solidFill>
                <a:latin typeface="Calibri" charset="0"/>
              </a:rPr>
              <a:t>εσπειραμένο</a:t>
            </a:r>
            <a:r>
              <a:rPr lang="el-GR" sz="1400" b="1" dirty="0" smtClean="0">
                <a:solidFill>
                  <a:srgbClr val="FFFFFF"/>
                </a:solidFill>
                <a:latin typeface="Calibri" charset="0"/>
              </a:rPr>
              <a:t> σωληνάριο</a:t>
            </a:r>
            <a:endParaRPr lang="el-GR" sz="14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-26284" y="3378025"/>
            <a:ext cx="2032903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+mj-lt"/>
              </a:rPr>
              <a:t>NBC1=</a:t>
            </a:r>
          </a:p>
          <a:p>
            <a:pPr eaLnBrk="1">
              <a:buClrTx/>
              <a:buFontTx/>
              <a:buNone/>
            </a:pPr>
            <a:r>
              <a:rPr lang="el-GR" sz="1200" i="1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en-US" sz="1200" i="1" dirty="0" smtClean="0">
                <a:solidFill>
                  <a:srgbClr val="000000"/>
                </a:solidFill>
                <a:latin typeface="+mj-lt"/>
              </a:rPr>
              <a:t>HCO3-/Na </a:t>
            </a:r>
            <a:r>
              <a:rPr lang="en-US" sz="1200" i="1" dirty="0" err="1" smtClean="0">
                <a:solidFill>
                  <a:srgbClr val="000000"/>
                </a:solidFill>
                <a:latin typeface="+mj-lt"/>
              </a:rPr>
              <a:t>symporter</a:t>
            </a:r>
            <a:endParaRPr lang="el-GR" sz="12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2699792" y="3399059"/>
            <a:ext cx="665820" cy="576817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0" y="3140968"/>
            <a:ext cx="1619672" cy="834907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7506544" y="3276361"/>
            <a:ext cx="1529951" cy="69951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860032" y="2844313"/>
            <a:ext cx="480026" cy="432048"/>
          </a:xfrm>
          <a:prstGeom prst="rect">
            <a:avLst/>
          </a:prstGeom>
          <a:noFill/>
          <a:ln w="32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756013" y="4365104"/>
            <a:ext cx="867217" cy="504056"/>
          </a:xfrm>
          <a:prstGeom prst="rect">
            <a:avLst/>
          </a:prstGeom>
          <a:noFill/>
          <a:ln w="32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3923928" y="3276361"/>
            <a:ext cx="706915" cy="317687"/>
          </a:xfrm>
          <a:prstGeom prst="round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4801189" y="3481982"/>
            <a:ext cx="706915" cy="317687"/>
          </a:xfrm>
          <a:prstGeom prst="round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6350651" y="5096079"/>
            <a:ext cx="453597" cy="317687"/>
          </a:xfrm>
          <a:prstGeom prst="round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6527381" y="4206260"/>
            <a:ext cx="706915" cy="317687"/>
          </a:xfrm>
          <a:prstGeom prst="round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6629607" y="3240734"/>
            <a:ext cx="706915" cy="317687"/>
          </a:xfrm>
          <a:prstGeom prst="round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6173924" y="3219180"/>
            <a:ext cx="353457" cy="317687"/>
          </a:xfrm>
          <a:prstGeom prst="round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Στρογγυλεμένο ορθογώνιο 23"/>
          <p:cNvSpPr/>
          <p:nvPr/>
        </p:nvSpPr>
        <p:spPr>
          <a:xfrm>
            <a:off x="4445564" y="5089477"/>
            <a:ext cx="706915" cy="317687"/>
          </a:xfrm>
          <a:prstGeom prst="round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219766" y="4206260"/>
            <a:ext cx="480026" cy="432048"/>
          </a:xfrm>
          <a:prstGeom prst="rect">
            <a:avLst/>
          </a:prstGeom>
          <a:noFill/>
          <a:ln w="32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6000"/>
            <a:ext cx="6840760" cy="446824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583629"/>
            <a:ext cx="7416824" cy="69299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Κυτταρικοί μηχανισμοί για </a:t>
            </a:r>
            <a:r>
              <a:rPr lang="el-GR" sz="2400" b="1" dirty="0" err="1" smtClean="0">
                <a:solidFill>
                  <a:srgbClr val="FFFFFF"/>
                </a:solidFill>
                <a:latin typeface="Calibri" charset="0"/>
              </a:rPr>
              <a:t>αμμωνιογένεση</a:t>
            </a: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 και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απέκκριση ΝΗ4</a:t>
            </a:r>
            <a:r>
              <a:rPr lang="el-GR" sz="2400" b="1" baseline="30000" dirty="0" smtClean="0">
                <a:solidFill>
                  <a:srgbClr val="FFFFFF"/>
                </a:solidFill>
                <a:latin typeface="Calibri" charset="0"/>
              </a:rPr>
              <a:t>+</a:t>
            </a:r>
            <a:r>
              <a:rPr lang="en-US" sz="2400" b="1" dirty="0" smtClean="0">
                <a:solidFill>
                  <a:srgbClr val="FFFFFF"/>
                </a:solidFill>
                <a:latin typeface="Calibri" charset="0"/>
              </a:rPr>
              <a:t>  </a:t>
            </a: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ΣΕ ΣΤΑΘΕΡΗ ΚΑΤΑΣΤΑΣΗ</a:t>
            </a:r>
            <a:endParaRPr lang="en-US" sz="2400" b="1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203848" y="6237312"/>
            <a:ext cx="594015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400" i="1" dirty="0" smtClean="0">
                <a:solidFill>
                  <a:srgbClr val="000000"/>
                </a:solidFill>
                <a:latin typeface="+mj-lt"/>
              </a:rPr>
              <a:t>Β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runo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CM, 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Valenti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M . J Biomed 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Biotechnol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2012;:915150</a:t>
            </a:r>
            <a:endParaRPr lang="el-GR" sz="1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750072" y="1628225"/>
            <a:ext cx="2566344" cy="36242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400" b="1" dirty="0" smtClean="0">
                <a:solidFill>
                  <a:srgbClr val="FFFFFF"/>
                </a:solidFill>
                <a:latin typeface="Calibri" charset="0"/>
              </a:rPr>
              <a:t>Εγγύς </a:t>
            </a:r>
            <a:r>
              <a:rPr lang="el-GR" sz="1400" b="1" dirty="0" err="1" smtClean="0">
                <a:solidFill>
                  <a:srgbClr val="FFFFFF"/>
                </a:solidFill>
                <a:latin typeface="Calibri" charset="0"/>
              </a:rPr>
              <a:t>εσπειραμένο</a:t>
            </a:r>
            <a:r>
              <a:rPr lang="el-GR" sz="1400" b="1" dirty="0" smtClean="0">
                <a:solidFill>
                  <a:srgbClr val="FFFFFF"/>
                </a:solidFill>
                <a:latin typeface="Calibri" charset="0"/>
              </a:rPr>
              <a:t> σωληνάριο</a:t>
            </a:r>
            <a:endParaRPr lang="el-GR" sz="14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524328" y="4797152"/>
            <a:ext cx="1578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Antiporter</a:t>
            </a:r>
            <a:r>
              <a:rPr lang="en-US" sz="1600" dirty="0" smtClean="0"/>
              <a:t> </a:t>
            </a:r>
            <a:r>
              <a:rPr lang="el-GR" sz="1600" dirty="0" smtClean="0"/>
              <a:t>ΝΗΕ</a:t>
            </a:r>
            <a:r>
              <a:rPr lang="el-GR" sz="1600" baseline="-25000" dirty="0" smtClean="0"/>
              <a:t>3</a:t>
            </a:r>
            <a:r>
              <a:rPr lang="el-GR" sz="1600" dirty="0" smtClean="0"/>
              <a:t> </a:t>
            </a:r>
            <a:endParaRPr lang="el-GR" sz="1600" dirty="0"/>
          </a:p>
        </p:txBody>
      </p:sp>
      <p:sp>
        <p:nvSpPr>
          <p:cNvPr id="7" name="Έλλειψη 6"/>
          <p:cNvSpPr/>
          <p:nvPr/>
        </p:nvSpPr>
        <p:spPr>
          <a:xfrm>
            <a:off x="7515956" y="4724387"/>
            <a:ext cx="1630016" cy="69951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6707" y="3789040"/>
            <a:ext cx="867217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644008" y="4020906"/>
            <a:ext cx="662699" cy="360040"/>
          </a:xfrm>
          <a:prstGeom prst="rect">
            <a:avLst/>
          </a:prstGeom>
          <a:solidFill>
            <a:srgbClr val="FFFF00">
              <a:alpha val="49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899592" y="1363673"/>
            <a:ext cx="403838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Για κάθε </a:t>
            </a:r>
            <a:r>
              <a:rPr lang="el-GR" b="1" dirty="0">
                <a:solidFill>
                  <a:schemeClr val="bg1"/>
                </a:solidFill>
              </a:rPr>
              <a:t>Η</a:t>
            </a:r>
            <a:r>
              <a:rPr lang="el-GR" b="1" baseline="30000" dirty="0">
                <a:solidFill>
                  <a:schemeClr val="bg1"/>
                </a:solidFill>
              </a:rPr>
              <a:t>+</a:t>
            </a:r>
            <a:r>
              <a:rPr lang="el-GR" b="1" dirty="0">
                <a:solidFill>
                  <a:schemeClr val="bg1"/>
                </a:solidFill>
              </a:rPr>
              <a:t> που εκκρίνεται ως ΝΗ</a:t>
            </a:r>
            <a:r>
              <a:rPr lang="el-GR" b="1" baseline="-25000" dirty="0">
                <a:solidFill>
                  <a:schemeClr val="bg1"/>
                </a:solidFill>
              </a:rPr>
              <a:t>4</a:t>
            </a:r>
            <a:r>
              <a:rPr lang="el-GR" b="1" baseline="30000" dirty="0">
                <a:solidFill>
                  <a:schemeClr val="bg1"/>
                </a:solidFill>
              </a:rPr>
              <a:t>+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ένα «νέο </a:t>
            </a:r>
            <a:r>
              <a:rPr lang="en-US" b="1" dirty="0">
                <a:solidFill>
                  <a:schemeClr val="bg1"/>
                </a:solidFill>
              </a:rPr>
              <a:t>HCO</a:t>
            </a:r>
            <a:r>
              <a:rPr lang="el-GR" b="1" baseline="-25000" dirty="0">
                <a:solidFill>
                  <a:schemeClr val="bg1"/>
                </a:solidFill>
              </a:rPr>
              <a:t>3</a:t>
            </a:r>
            <a:r>
              <a:rPr lang="el-GR" b="1" baseline="30000" dirty="0">
                <a:solidFill>
                  <a:schemeClr val="bg1"/>
                </a:solidFill>
              </a:rPr>
              <a:t>-</a:t>
            </a:r>
            <a:r>
              <a:rPr lang="el-GR" b="1" dirty="0">
                <a:solidFill>
                  <a:schemeClr val="bg1"/>
                </a:solidFill>
              </a:rPr>
              <a:t>» επιστρέφει στο αίμα.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776079" y="3805893"/>
            <a:ext cx="723914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390063" y="2420888"/>
            <a:ext cx="916644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414776" y="2996952"/>
            <a:ext cx="867217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81993" y="4567913"/>
            <a:ext cx="867217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804249" y="4394553"/>
            <a:ext cx="720080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569304" y="4394553"/>
            <a:ext cx="662699" cy="360040"/>
          </a:xfrm>
          <a:prstGeom prst="rect">
            <a:avLst/>
          </a:prstGeom>
          <a:solidFill>
            <a:srgbClr val="FFFF00">
              <a:alpha val="49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4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16" y="1543050"/>
            <a:ext cx="5133975" cy="37719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9672" y="404664"/>
            <a:ext cx="5904656" cy="69299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T</a:t>
            </a:r>
            <a:r>
              <a:rPr lang="el-GR" sz="2800" b="1" dirty="0" err="1" smtClean="0">
                <a:solidFill>
                  <a:srgbClr val="FFFFFF"/>
                </a:solidFill>
                <a:latin typeface="Calibri" charset="0"/>
              </a:rPr>
              <a:t>ιτλοποίηση</a:t>
            </a:r>
            <a:r>
              <a:rPr lang="el-GR" sz="2800" b="1" dirty="0" smtClean="0">
                <a:solidFill>
                  <a:srgbClr val="FFFFFF"/>
                </a:solidFill>
                <a:latin typeface="Calibri" charset="0"/>
              </a:rPr>
              <a:t> των μη πτητικών οξέων</a:t>
            </a:r>
            <a:endParaRPr lang="en-US" sz="2800" b="1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77552" y="6237312"/>
            <a:ext cx="594015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400" i="1" dirty="0" smtClean="0">
                <a:solidFill>
                  <a:srgbClr val="000000"/>
                </a:solidFill>
                <a:latin typeface="+mj-lt"/>
              </a:rPr>
              <a:t>Β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runo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CM, 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Valenti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M . J Biomed 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Biotechnol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2012;2012:915150</a:t>
            </a:r>
            <a:endParaRPr lang="el-GR" sz="1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292762" y="2888940"/>
            <a:ext cx="867217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439491" y="3068960"/>
            <a:ext cx="276526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96858" y="3068960"/>
            <a:ext cx="587571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1178708" y="3079243"/>
            <a:ext cx="1630016" cy="69951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Cl</a:t>
            </a:r>
            <a:r>
              <a:rPr lang="en-US" sz="1600" i="1" baseline="30000" dirty="0"/>
              <a:t>−</a:t>
            </a:r>
            <a:r>
              <a:rPr lang="en-US" sz="1600" dirty="0" smtClean="0"/>
              <a:t>/HCO3</a:t>
            </a:r>
            <a:r>
              <a:rPr lang="el-GR" sz="1600" baseline="30000" dirty="0" smtClean="0"/>
              <a:t>-</a:t>
            </a:r>
            <a:r>
              <a:rPr lang="en-US" sz="1600" dirty="0" smtClean="0"/>
              <a:t> </a:t>
            </a:r>
            <a:r>
              <a:rPr lang="en-US" sz="1600" dirty="0" err="1"/>
              <a:t>antiporter</a:t>
            </a:r>
            <a:endParaRPr lang="el-GR" sz="1600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292762" y="1120959"/>
            <a:ext cx="2566344" cy="36242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400" b="1" dirty="0" smtClean="0">
                <a:solidFill>
                  <a:srgbClr val="FFFFFF"/>
                </a:solidFill>
                <a:latin typeface="Calibri" charset="0"/>
              </a:rPr>
              <a:t>Άπω </a:t>
            </a:r>
            <a:r>
              <a:rPr lang="el-GR" sz="1400" b="1" dirty="0" err="1" smtClean="0">
                <a:solidFill>
                  <a:srgbClr val="FFFFFF"/>
                </a:solidFill>
                <a:latin typeface="Calibri" charset="0"/>
              </a:rPr>
              <a:t>εσπειραμένο</a:t>
            </a:r>
            <a:r>
              <a:rPr lang="el-GR" sz="1400" b="1" dirty="0" smtClean="0">
                <a:solidFill>
                  <a:srgbClr val="FFFFFF"/>
                </a:solidFill>
                <a:latin typeface="Calibri" charset="0"/>
              </a:rPr>
              <a:t> σωληνάριο</a:t>
            </a:r>
            <a:endParaRPr lang="el-GR" sz="14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154499" y="3034323"/>
            <a:ext cx="276526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292762" y="3574562"/>
            <a:ext cx="655502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343987" y="4205420"/>
            <a:ext cx="604277" cy="360040"/>
          </a:xfrm>
          <a:prstGeom prst="rect">
            <a:avLst/>
          </a:prstGeom>
          <a:solidFill>
            <a:srgbClr val="FFFF00">
              <a:alpha val="51000"/>
            </a:srgbClr>
          </a:solidFill>
          <a:ln w="32400">
            <a:noFill/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5148065" y="56612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Η</a:t>
            </a:r>
            <a:r>
              <a:rPr lang="en-US" sz="1400" i="1" dirty="0" smtClean="0"/>
              <a:t>PO4</a:t>
            </a:r>
            <a:r>
              <a:rPr lang="en-US" sz="1400" i="1" baseline="30000" dirty="0" smtClean="0"/>
              <a:t>2-  </a:t>
            </a:r>
            <a:r>
              <a:rPr lang="el-GR" sz="1400" i="1" dirty="0" err="1" smtClean="0"/>
              <a:t>μονόξινη</a:t>
            </a:r>
            <a:r>
              <a:rPr lang="el-GR" sz="1400" i="1" dirty="0" smtClean="0"/>
              <a:t> φωσφορική ρίζα</a:t>
            </a:r>
          </a:p>
          <a:p>
            <a:r>
              <a:rPr lang="en-US" sz="1400" i="1" dirty="0" smtClean="0"/>
              <a:t>NaH2PO4: </a:t>
            </a:r>
            <a:r>
              <a:rPr lang="el-GR" sz="1400" i="1" dirty="0" err="1" smtClean="0"/>
              <a:t>δισόξινο</a:t>
            </a:r>
            <a:r>
              <a:rPr lang="el-GR" sz="1400" i="1" dirty="0" smtClean="0"/>
              <a:t>  φωσφορικό νάτριο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22775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19" y="1628800"/>
            <a:ext cx="5666342" cy="366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4067944" y="6240079"/>
            <a:ext cx="594015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400" i="1" dirty="0" smtClean="0">
                <a:solidFill>
                  <a:srgbClr val="000000"/>
                </a:solidFill>
                <a:latin typeface="+mj-lt"/>
              </a:rPr>
              <a:t>Β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runo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CM, 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Valenti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M . J Biomed </a:t>
            </a: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Biotechnol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2012;2012:915150</a:t>
            </a:r>
            <a:endParaRPr lang="el-GR" sz="1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32040" y="3326740"/>
            <a:ext cx="824109" cy="34853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19672" y="404664"/>
            <a:ext cx="6480720" cy="69299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800" b="1" dirty="0" smtClean="0">
                <a:solidFill>
                  <a:srgbClr val="FFFFFF"/>
                </a:solidFill>
                <a:latin typeface="Calibri" charset="0"/>
              </a:rPr>
              <a:t>Μηχανισμοί που εμπλέκεται η </a:t>
            </a:r>
            <a:r>
              <a:rPr lang="el-GR" sz="2800" b="1" dirty="0" err="1" smtClean="0">
                <a:solidFill>
                  <a:srgbClr val="FFFFFF"/>
                </a:solidFill>
                <a:latin typeface="Calibri" charset="0"/>
              </a:rPr>
              <a:t>πεδρίνη</a:t>
            </a:r>
            <a:endParaRPr lang="en-US" sz="2800" b="1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50072" y="1347146"/>
            <a:ext cx="2926384" cy="5766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400" b="1" dirty="0" smtClean="0">
                <a:solidFill>
                  <a:srgbClr val="FFFFFF"/>
                </a:solidFill>
                <a:latin typeface="Calibri" charset="0"/>
              </a:rPr>
              <a:t>Αθροιστικό σωληνάριο</a:t>
            </a:r>
          </a:p>
          <a:p>
            <a:pPr eaLnBrk="1">
              <a:buClrTx/>
              <a:buFontTx/>
              <a:buNone/>
            </a:pPr>
            <a:r>
              <a:rPr lang="el-GR" sz="1400" b="1" dirty="0" smtClean="0">
                <a:solidFill>
                  <a:srgbClr val="FFFFFF"/>
                </a:solidFill>
                <a:latin typeface="Calibri" charset="0"/>
              </a:rPr>
              <a:t>Κύτταρα τύπου Α και μη Α και μη Β</a:t>
            </a:r>
            <a:endParaRPr lang="el-GR" sz="14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7" y="5315841"/>
            <a:ext cx="691276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</a:rPr>
              <a:t>Σε </a:t>
            </a:r>
            <a:r>
              <a:rPr lang="el-GR" sz="2000" b="1" dirty="0" err="1" smtClean="0">
                <a:solidFill>
                  <a:schemeClr val="bg1"/>
                </a:solidFill>
              </a:rPr>
              <a:t>υπερκαπνία</a:t>
            </a:r>
            <a:r>
              <a:rPr lang="el-GR" sz="2000" b="1" dirty="0" smtClean="0">
                <a:solidFill>
                  <a:schemeClr val="bg1"/>
                </a:solidFill>
              </a:rPr>
              <a:t> η έκφραση της </a:t>
            </a:r>
            <a:r>
              <a:rPr lang="el-GR" sz="2000" b="1" dirty="0" err="1" smtClean="0">
                <a:solidFill>
                  <a:schemeClr val="bg1"/>
                </a:solidFill>
              </a:rPr>
              <a:t>πεδρίνης</a:t>
            </a:r>
            <a:r>
              <a:rPr lang="el-GR" sz="2000" b="1" dirty="0" smtClean="0">
                <a:solidFill>
                  <a:schemeClr val="bg1"/>
                </a:solidFill>
              </a:rPr>
              <a:t> ελαττώνεται κατά 50%</a:t>
            </a:r>
          </a:p>
          <a:p>
            <a:r>
              <a:rPr lang="el-GR" sz="2000" b="1" dirty="0" smtClean="0">
                <a:solidFill>
                  <a:schemeClr val="bg1"/>
                </a:solidFill>
              </a:rPr>
              <a:t>Αποτέλεσμα 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↑HCO</a:t>
            </a:r>
            <a:r>
              <a:rPr lang="en-US" sz="2000" b="1" baseline="-25000" dirty="0" smtClean="0">
                <a:solidFill>
                  <a:schemeClr val="bg1"/>
                </a:solidFill>
                <a:latin typeface="Calibri"/>
              </a:rPr>
              <a:t>3</a:t>
            </a:r>
            <a:r>
              <a:rPr lang="el-GR" sz="2000" b="1" baseline="-25000" dirty="0" smtClean="0">
                <a:solidFill>
                  <a:schemeClr val="bg1"/>
                </a:solidFill>
                <a:latin typeface="Calibri"/>
              </a:rPr>
              <a:t>  </a:t>
            </a:r>
            <a:r>
              <a:rPr lang="el-GR" sz="2000" b="1" dirty="0" smtClean="0">
                <a:solidFill>
                  <a:schemeClr val="bg1"/>
                </a:solidFill>
                <a:latin typeface="Calibri"/>
              </a:rPr>
              <a:t>και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   ↓CL</a:t>
            </a:r>
            <a:r>
              <a:rPr lang="el-GR" sz="2000" b="1" baseline="30000" dirty="0" smtClean="0">
                <a:solidFill>
                  <a:schemeClr val="bg1"/>
                </a:solidFill>
                <a:latin typeface="Calibri"/>
              </a:rPr>
              <a:t>-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  </a:t>
            </a:r>
            <a:r>
              <a:rPr lang="el-GR" sz="2000" b="1" dirty="0" smtClean="0">
                <a:solidFill>
                  <a:schemeClr val="bg1"/>
                </a:solidFill>
                <a:latin typeface="Calibri"/>
              </a:rPr>
              <a:t>στη </a:t>
            </a:r>
            <a:r>
              <a:rPr lang="el-GR" sz="2000" b="1" dirty="0" err="1" smtClean="0">
                <a:solidFill>
                  <a:schemeClr val="bg1"/>
                </a:solidFill>
                <a:latin typeface="Calibri"/>
              </a:rPr>
              <a:t>χρ</a:t>
            </a:r>
            <a:r>
              <a:rPr lang="el-GR" sz="2000" b="1" dirty="0" smtClean="0">
                <a:solidFill>
                  <a:schemeClr val="bg1"/>
                </a:solidFill>
                <a:latin typeface="Calibri"/>
              </a:rPr>
              <a:t> αναπνευστική οξέωση</a:t>
            </a:r>
          </a:p>
          <a:p>
            <a:r>
              <a:rPr lang="da-DK" sz="1400" i="1" dirty="0">
                <a:solidFill>
                  <a:schemeClr val="bg1"/>
                </a:solidFill>
              </a:rPr>
              <a:t>C. A.Wagner, K. E. </a:t>
            </a:r>
            <a:r>
              <a:rPr lang="da-DK" sz="1400" i="1" dirty="0" smtClean="0">
                <a:solidFill>
                  <a:schemeClr val="bg1"/>
                </a:solidFill>
              </a:rPr>
              <a:t>Finberg</a:t>
            </a:r>
            <a:r>
              <a:rPr lang="el-GR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smtClean="0">
                <a:solidFill>
                  <a:schemeClr val="bg1"/>
                </a:solidFill>
              </a:rPr>
              <a:t>et al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l-GR" sz="1400" i="1" dirty="0" smtClean="0">
                <a:solidFill>
                  <a:schemeClr val="bg1"/>
                </a:solidFill>
              </a:rPr>
              <a:t>2002. </a:t>
            </a:r>
            <a:r>
              <a:rPr lang="en-US" sz="1400" i="1" dirty="0" smtClean="0">
                <a:solidFill>
                  <a:schemeClr val="bg1"/>
                </a:solidFill>
              </a:rPr>
              <a:t>Kidney </a:t>
            </a:r>
            <a:r>
              <a:rPr lang="en-US" sz="1400" i="1" dirty="0">
                <a:solidFill>
                  <a:schemeClr val="bg1"/>
                </a:solidFill>
              </a:rPr>
              <a:t>International, </a:t>
            </a:r>
            <a:r>
              <a:rPr lang="en-US" sz="1400" i="1" dirty="0" smtClean="0">
                <a:solidFill>
                  <a:schemeClr val="bg1"/>
                </a:solidFill>
              </a:rPr>
              <a:t>vol.62</a:t>
            </a:r>
            <a:r>
              <a:rPr lang="en-US" sz="1400" i="1" dirty="0">
                <a:solidFill>
                  <a:schemeClr val="bg1"/>
                </a:solidFill>
              </a:rPr>
              <a:t>, no. 6, pp. </a:t>
            </a:r>
            <a:r>
              <a:rPr lang="en-US" sz="1400" i="1" dirty="0" smtClean="0">
                <a:solidFill>
                  <a:schemeClr val="bg1"/>
                </a:solidFill>
              </a:rPr>
              <a:t>2109–2117</a:t>
            </a:r>
            <a:endParaRPr lang="el-G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5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69094"/>
            <a:ext cx="8170440" cy="10556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sz="2800" b="1" dirty="0"/>
              <a:t>Επιπτώσεις και κλινικές </a:t>
            </a:r>
            <a:r>
              <a:rPr lang="el-GR" sz="2800" b="1" dirty="0" smtClean="0"/>
              <a:t>εκδηλώσεις</a:t>
            </a:r>
            <a:endParaRPr lang="en-US" sz="2800" b="1" dirty="0" smtClean="0"/>
          </a:p>
          <a:p>
            <a:pPr algn="ctr" eaLnBrk="1" hangingPunct="1">
              <a:defRPr/>
            </a:pPr>
            <a:r>
              <a:rPr lang="el-GR" sz="2800" b="1" dirty="0" smtClean="0"/>
              <a:t> </a:t>
            </a:r>
            <a:r>
              <a:rPr lang="el-GR" sz="2800" b="1" dirty="0"/>
              <a:t>της αναπνευστικής οξέωσης</a:t>
            </a:r>
            <a:endParaRPr lang="el-GR" sz="2800" b="1" dirty="0" smtClean="0">
              <a:solidFill>
                <a:schemeClr val="accent1">
                  <a:lumMod val="75000"/>
                </a:schemeClr>
              </a:solidFill>
              <a:ea typeface="Microsoft YaHei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900" y="1184303"/>
            <a:ext cx="6390383" cy="1477328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err="1" smtClean="0">
                <a:solidFill>
                  <a:schemeClr val="bg1"/>
                </a:solidFill>
              </a:rPr>
              <a:t>Υπερκαπνία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► </a:t>
            </a:r>
            <a:r>
              <a:rPr lang="el-GR" dirty="0">
                <a:solidFill>
                  <a:schemeClr val="bg1"/>
                </a:solidFill>
              </a:rPr>
              <a:t>νωθρότητα, υπνηλία, 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πρωινή </a:t>
            </a:r>
            <a:r>
              <a:rPr lang="el-GR" dirty="0">
                <a:solidFill>
                  <a:schemeClr val="bg1"/>
                </a:solidFill>
              </a:rPr>
              <a:t>κεφαλαλγία ή </a:t>
            </a:r>
            <a:r>
              <a:rPr lang="el-GR" dirty="0" smtClean="0">
                <a:solidFill>
                  <a:schemeClr val="bg1"/>
                </a:solidFill>
              </a:rPr>
              <a:t>καρηβαρία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σύγχυση, διέγερση, πτερυγοειδής τρόμος (σημείο </a:t>
            </a:r>
            <a:r>
              <a:rPr lang="el-GR" dirty="0" err="1">
                <a:solidFill>
                  <a:schemeClr val="bg1"/>
                </a:solidFill>
              </a:rPr>
              <a:t>αστήριξης</a:t>
            </a:r>
            <a:r>
              <a:rPr lang="el-GR" dirty="0">
                <a:solidFill>
                  <a:schemeClr val="bg1"/>
                </a:solidFill>
              </a:rPr>
              <a:t>) , </a:t>
            </a:r>
            <a:r>
              <a:rPr lang="el-GR" dirty="0" err="1">
                <a:solidFill>
                  <a:schemeClr val="bg1"/>
                </a:solidFill>
              </a:rPr>
              <a:t>μυοκλονίες</a:t>
            </a:r>
            <a:r>
              <a:rPr lang="el-GR" dirty="0">
                <a:solidFill>
                  <a:schemeClr val="bg1"/>
                </a:solidFill>
              </a:rPr>
              <a:t>, επιληπτικές κρίσεις, εγκεφαλικό </a:t>
            </a:r>
            <a:r>
              <a:rPr lang="el-GR" dirty="0" smtClean="0">
                <a:solidFill>
                  <a:schemeClr val="bg1"/>
                </a:solidFill>
              </a:rPr>
              <a:t>οίδημα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↑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ενδοκρανιακής</a:t>
            </a:r>
            <a:r>
              <a:rPr lang="el-GR" dirty="0">
                <a:solidFill>
                  <a:schemeClr val="bg1"/>
                </a:solidFill>
              </a:rPr>
              <a:t> πίεσης. </a:t>
            </a:r>
          </a:p>
        </p:txBody>
      </p:sp>
      <p:pic>
        <p:nvPicPr>
          <p:cNvPr id="5" name="Picture 6" descr="ÎÏÎ¿ÏÎ­Î»ÎµÏÎ¼Î± ÎµÎ¹ÎºÏÎ½Î±Ï Î³Î¹Î±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1912"/>
            <a:ext cx="15590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1900" y="3186066"/>
            <a:ext cx="6422068" cy="36933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cs typeface="Arial"/>
              </a:rPr>
              <a:t>Οξέωση </a:t>
            </a:r>
            <a:r>
              <a:rPr lang="el-GR" dirty="0" err="1" smtClean="0">
                <a:solidFill>
                  <a:schemeClr val="bg1"/>
                </a:solidFill>
                <a:cs typeface="Arial"/>
              </a:rPr>
              <a:t>►ταχύπνοια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, ↑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WOB,  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αδυναμία </a:t>
            </a:r>
            <a:r>
              <a:rPr lang="el-GR" dirty="0" err="1" smtClean="0">
                <a:solidFill>
                  <a:schemeClr val="bg1"/>
                </a:solidFill>
                <a:cs typeface="Arial"/>
              </a:rPr>
              <a:t>αναπν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. μυών</a:t>
            </a:r>
          </a:p>
        </p:txBody>
      </p:sp>
      <p:pic>
        <p:nvPicPr>
          <p:cNvPr id="7" name="Picture 2" descr="ÎÏÎ¿ÏÎ­Î»ÎµÏÎ¼Î± ÎµÎ¹ÎºÏÎ½Î±Ï Î³Î¹Î± respiratory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1" y="2636912"/>
            <a:ext cx="15157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ÎÏÎ¿ÏÎ­Î»ÎµÏÎ¼Î± ÎµÎ¹ÎºÏÎ½Î±Ï Î³Î¹Î± cardiovascular sys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3" y="3933056"/>
            <a:ext cx="148635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ells illustration (stock image). | Credit: Â© Anusorn / stock.adobe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1" y="5367138"/>
            <a:ext cx="1795610" cy="12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71900" y="3933056"/>
            <a:ext cx="6422068" cy="120032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cs typeface="Arial"/>
              </a:rPr>
              <a:t>Οξέωση </a:t>
            </a:r>
            <a:r>
              <a:rPr lang="el-GR" dirty="0" err="1" smtClean="0">
                <a:solidFill>
                  <a:schemeClr val="bg1"/>
                </a:solidFill>
                <a:cs typeface="Arial"/>
              </a:rPr>
              <a:t>►↓</a:t>
            </a:r>
            <a:r>
              <a:rPr lang="el-GR" dirty="0" err="1" smtClean="0">
                <a:solidFill>
                  <a:schemeClr val="bg1"/>
                </a:solidFill>
              </a:rPr>
              <a:t>συσταλτότητας</a:t>
            </a:r>
            <a:r>
              <a:rPr lang="el-GR" dirty="0" smtClean="0">
                <a:solidFill>
                  <a:schemeClr val="bg1"/>
                </a:solidFill>
              </a:rPr>
              <a:t> μυοκαρδίου</a:t>
            </a:r>
          </a:p>
          <a:p>
            <a:r>
              <a:rPr lang="el-GR" b="1" dirty="0" err="1" smtClean="0">
                <a:solidFill>
                  <a:schemeClr val="bg1"/>
                </a:solidFill>
              </a:rPr>
              <a:t>Υπερκαπνία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► αγγειοδιαστολή </a:t>
            </a:r>
          </a:p>
          <a:p>
            <a:r>
              <a:rPr lang="el-GR" dirty="0">
                <a:solidFill>
                  <a:schemeClr val="bg1"/>
                </a:solidFill>
                <a:cs typeface="Arial"/>
              </a:rPr>
              <a:t> 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                         </a:t>
            </a:r>
            <a:r>
              <a:rPr lang="el-GR" dirty="0" err="1" smtClean="0">
                <a:solidFill>
                  <a:schemeClr val="bg1"/>
                </a:solidFill>
                <a:cs typeface="Arial"/>
              </a:rPr>
              <a:t>αγγειοσύσπαση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 στην </a:t>
            </a:r>
            <a:r>
              <a:rPr lang="el-GR" dirty="0" err="1" smtClean="0">
                <a:solidFill>
                  <a:schemeClr val="bg1"/>
                </a:solidFill>
                <a:cs typeface="Arial"/>
              </a:rPr>
              <a:t>πνευμ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. </a:t>
            </a:r>
            <a:r>
              <a:rPr lang="el-GR" dirty="0">
                <a:solidFill>
                  <a:schemeClr val="bg1"/>
                </a:solidFill>
                <a:cs typeface="Arial"/>
              </a:rPr>
              <a:t>κ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υκλοφορία</a:t>
            </a:r>
          </a:p>
          <a:p>
            <a:r>
              <a:rPr lang="el-GR" dirty="0">
                <a:solidFill>
                  <a:schemeClr val="bg1"/>
                </a:solidFill>
                <a:cs typeface="Arial"/>
              </a:rPr>
              <a:t> 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                          </a:t>
            </a:r>
            <a:r>
              <a:rPr lang="el-GR" dirty="0" err="1" smtClean="0">
                <a:solidFill>
                  <a:schemeClr val="bg1"/>
                </a:solidFill>
                <a:cs typeface="Arial"/>
              </a:rPr>
              <a:t>συμπαθητικοτονία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1280" y="5412432"/>
            <a:ext cx="6192688" cy="120032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cs typeface="Arial"/>
              </a:rPr>
              <a:t>Οξέωση 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►- Η+   συνδέονται με τη </a:t>
            </a:r>
            <a:r>
              <a:rPr lang="el-GR" dirty="0" err="1" smtClean="0">
                <a:solidFill>
                  <a:schemeClr val="bg1"/>
                </a:solidFill>
                <a:cs typeface="Arial"/>
              </a:rPr>
              <a:t>ιστιδίνη</a:t>
            </a:r>
            <a:endParaRPr lang="el-GR" dirty="0" smtClean="0">
              <a:solidFill>
                <a:schemeClr val="bg1"/>
              </a:solidFill>
              <a:cs typeface="Arial"/>
            </a:endParaRPr>
          </a:p>
          <a:p>
            <a:r>
              <a:rPr lang="el-GR" dirty="0">
                <a:solidFill>
                  <a:schemeClr val="bg1"/>
                </a:solidFill>
                <a:cs typeface="Arial"/>
              </a:rPr>
              <a:t> 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                   - μεταβολή στο σχήμα και το φορτίο των πρωτεϊνών</a:t>
            </a:r>
          </a:p>
          <a:p>
            <a:r>
              <a:rPr lang="el-GR" dirty="0">
                <a:solidFill>
                  <a:schemeClr val="bg1"/>
                </a:solidFill>
                <a:cs typeface="Arial"/>
              </a:rPr>
              <a:t> </a:t>
            </a:r>
            <a:r>
              <a:rPr lang="el-GR" dirty="0" smtClean="0">
                <a:solidFill>
                  <a:schemeClr val="bg1"/>
                </a:solidFill>
                <a:cs typeface="Arial"/>
              </a:rPr>
              <a:t>                  - </a:t>
            </a:r>
            <a:r>
              <a:rPr lang="el-GR" dirty="0" smtClean="0">
                <a:solidFill>
                  <a:schemeClr val="bg1"/>
                </a:solidFill>
              </a:rPr>
              <a:t>ελάττωση </a:t>
            </a:r>
            <a:r>
              <a:rPr lang="el-GR" dirty="0">
                <a:solidFill>
                  <a:schemeClr val="bg1"/>
                </a:solidFill>
              </a:rPr>
              <a:t>της δραστικότητας διαφόρων ενζύμων, 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               ( </a:t>
            </a:r>
            <a:r>
              <a:rPr lang="el-GR" dirty="0" err="1" smtClean="0">
                <a:solidFill>
                  <a:schemeClr val="bg1"/>
                </a:solidFill>
              </a:rPr>
              <a:t>φωσφοφρουκτοκινάσης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φωσφορυλάσης</a:t>
            </a:r>
            <a:r>
              <a:rPr lang="el-GR" dirty="0" smtClean="0">
                <a:solidFill>
                  <a:schemeClr val="bg1"/>
                </a:solidFill>
              </a:rPr>
              <a:t> )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solidFill>
            <a:srgbClr val="CCFFFF">
              <a:alpha val="83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200" b="1" dirty="0"/>
              <a:t>M</a:t>
            </a:r>
            <a:r>
              <a:rPr lang="el-GR" sz="3200" b="1" dirty="0" err="1"/>
              <a:t>εικτές</a:t>
            </a:r>
            <a:r>
              <a:rPr lang="el-GR" sz="3200" b="1" dirty="0"/>
              <a:t> διαταραχές της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l-GR" sz="3200" b="1" dirty="0" err="1" smtClean="0"/>
              <a:t>οξεοβασικής</a:t>
            </a:r>
            <a:r>
              <a:rPr lang="en-US" sz="3200" b="1" dirty="0" smtClean="0"/>
              <a:t> </a:t>
            </a:r>
            <a:r>
              <a:rPr lang="el-GR" sz="3200" b="1" dirty="0" smtClean="0"/>
              <a:t>ισορροπίας</a:t>
            </a:r>
            <a:r>
              <a:rPr lang="en-US" sz="3200" b="1" dirty="0" smtClean="0"/>
              <a:t> </a:t>
            </a:r>
            <a:r>
              <a:rPr lang="el-GR" sz="3200" b="1" dirty="0" smtClean="0"/>
              <a:t>σε ασθενείς με ΧΑΠ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42082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 txBox="1">
            <a:spLocks/>
          </p:cNvSpPr>
          <p:nvPr/>
        </p:nvSpPr>
        <p:spPr>
          <a:xfrm>
            <a:off x="683568" y="746737"/>
            <a:ext cx="7772400" cy="1082551"/>
          </a:xfrm>
          <a:prstGeom prst="rect">
            <a:avLst/>
          </a:prstGeom>
          <a:solidFill>
            <a:srgbClr val="CCFFFF">
              <a:alpha val="83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Bo</a:t>
            </a:r>
            <a:r>
              <a:rPr lang="el-GR" sz="2800" b="1" dirty="0" err="1" smtClean="0"/>
              <a:t>ηθητικά</a:t>
            </a:r>
            <a:r>
              <a:rPr lang="el-GR" sz="2800" b="1" dirty="0" smtClean="0"/>
              <a:t> μέσα στη διαγνωστική προσέγγιση των μεικτών </a:t>
            </a:r>
            <a:r>
              <a:rPr lang="el-GR" sz="2800" b="1" dirty="0" err="1" smtClean="0"/>
              <a:t>οξεοβασικών</a:t>
            </a:r>
            <a:r>
              <a:rPr lang="el-GR" sz="2800" b="1" dirty="0" smtClean="0"/>
              <a:t> διαταραχών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3136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56" y="198983"/>
            <a:ext cx="3886200" cy="6624737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5536" y="116631"/>
            <a:ext cx="3196719" cy="84968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alibri" charset="0"/>
              </a:rPr>
              <a:t>Standard Base Excess (SBE)</a:t>
            </a:r>
            <a:endParaRPr lang="el-GR" sz="24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255314" y="6391673"/>
            <a:ext cx="3258108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 i="1" dirty="0" err="1" smtClean="0">
                <a:solidFill>
                  <a:srgbClr val="000000"/>
                </a:solidFill>
                <a:latin typeface="+mj-lt"/>
              </a:rPr>
              <a:t>Benred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 K, NEJM 2018;378(15):1419</a:t>
            </a:r>
            <a:endParaRPr lang="el-GR" sz="1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7504" y="119675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/>
              <a:t>Είναι η ποσότητα των ισχυρών οξέων ή </a:t>
            </a:r>
            <a:endParaRPr lang="en-US" sz="1400" dirty="0" smtClean="0"/>
          </a:p>
          <a:p>
            <a:r>
              <a:rPr lang="el-GR" sz="1400" dirty="0" smtClean="0"/>
              <a:t>των </a:t>
            </a:r>
            <a:r>
              <a:rPr lang="el-GR" sz="1400" dirty="0"/>
              <a:t>ισχυρών βάσεων που πρέπει να </a:t>
            </a:r>
            <a:r>
              <a:rPr lang="el-GR" sz="1400" dirty="0" smtClean="0"/>
              <a:t>προστεθούν</a:t>
            </a:r>
            <a:endParaRPr lang="en-US" sz="1400" dirty="0" smtClean="0"/>
          </a:p>
          <a:p>
            <a:r>
              <a:rPr lang="el-GR" sz="1400" dirty="0" smtClean="0"/>
              <a:t> </a:t>
            </a:r>
            <a:r>
              <a:rPr lang="el-GR" sz="1400" dirty="0"/>
              <a:t>σε </a:t>
            </a:r>
            <a:r>
              <a:rPr lang="el-GR" sz="1400" dirty="0" smtClean="0"/>
              <a:t>1</a:t>
            </a:r>
            <a:r>
              <a:rPr lang="en-US" sz="1400" dirty="0" smtClean="0"/>
              <a:t>L </a:t>
            </a:r>
            <a:r>
              <a:rPr lang="el-GR" sz="1400" dirty="0" smtClean="0"/>
              <a:t>πλήρως </a:t>
            </a:r>
            <a:r>
              <a:rPr lang="el-GR" sz="1400" dirty="0" err="1"/>
              <a:t>οξυγονομένου</a:t>
            </a:r>
            <a:r>
              <a:rPr lang="el-GR" sz="1400" dirty="0"/>
              <a:t> </a:t>
            </a:r>
            <a:r>
              <a:rPr lang="el-GR" sz="1400" dirty="0" smtClean="0"/>
              <a:t>αίματος, </a:t>
            </a:r>
            <a:r>
              <a:rPr lang="el-GR" sz="1400" dirty="0"/>
              <a:t>ώστε να αποκαταστήσει το </a:t>
            </a:r>
            <a:r>
              <a:rPr lang="en-US" sz="1400" dirty="0"/>
              <a:t>pH</a:t>
            </a:r>
            <a:r>
              <a:rPr lang="el-GR" sz="1400" dirty="0"/>
              <a:t> στο 7,4 σε θερμοκρασία 37° </a:t>
            </a:r>
            <a:r>
              <a:rPr lang="en-US" sz="1400" dirty="0"/>
              <a:t>C</a:t>
            </a:r>
            <a:r>
              <a:rPr lang="el-GR" sz="1400" dirty="0" smtClean="0"/>
              <a:t>,</a:t>
            </a:r>
            <a:endParaRPr lang="en-US" sz="1400" dirty="0" smtClean="0"/>
          </a:p>
          <a:p>
            <a:r>
              <a:rPr lang="el-GR" sz="1400" dirty="0" smtClean="0"/>
              <a:t>  </a:t>
            </a:r>
            <a:r>
              <a:rPr lang="en-US" sz="1400" dirty="0" err="1"/>
              <a:t>pC</a:t>
            </a:r>
            <a:r>
              <a:rPr lang="el-GR" sz="1400" dirty="0"/>
              <a:t>Ο</a:t>
            </a:r>
            <a:r>
              <a:rPr lang="el-GR" sz="1400" baseline="-25000" dirty="0"/>
              <a:t>2</a:t>
            </a:r>
            <a:r>
              <a:rPr lang="el-GR" sz="1400" dirty="0"/>
              <a:t> 40</a:t>
            </a:r>
            <a:r>
              <a:rPr lang="en-US" sz="1400" dirty="0"/>
              <a:t>mmHg </a:t>
            </a:r>
            <a:r>
              <a:rPr lang="el-GR" sz="1400" dirty="0"/>
              <a:t>και αιμοσφαιρίνη  5 </a:t>
            </a:r>
            <a:r>
              <a:rPr lang="en-US" sz="1400" dirty="0"/>
              <a:t>mg</a:t>
            </a:r>
            <a:r>
              <a:rPr lang="el-GR" sz="1400" dirty="0"/>
              <a:t>/</a:t>
            </a:r>
            <a:r>
              <a:rPr lang="en-US" sz="1400" dirty="0" err="1"/>
              <a:t>dL</a:t>
            </a:r>
            <a:r>
              <a:rPr lang="el-GR" sz="1400" dirty="0"/>
              <a:t>.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940152" y="1196752"/>
            <a:ext cx="1944216" cy="28803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5940152" y="1789202"/>
            <a:ext cx="1944216" cy="703693"/>
          </a:xfrm>
          <a:prstGeom prst="rect">
            <a:avLst/>
          </a:prstGeom>
          <a:solidFill>
            <a:srgbClr val="CCFFFF">
              <a:alpha val="39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5968462" y="2780928"/>
            <a:ext cx="1915906" cy="432048"/>
          </a:xfrm>
          <a:prstGeom prst="rect">
            <a:avLst/>
          </a:prstGeom>
          <a:solidFill>
            <a:srgbClr val="CCFFFF">
              <a:alpha val="36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5940152" y="3645024"/>
            <a:ext cx="1944216" cy="36004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395536" y="2535632"/>
            <a:ext cx="3196719" cy="2267545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 smtClean="0">
                <a:solidFill>
                  <a:schemeClr val="tx2"/>
                </a:solidFill>
                <a:latin typeface="Arial"/>
                <a:cs typeface="Arial"/>
              </a:rPr>
              <a:t>♂</a:t>
            </a:r>
            <a:r>
              <a:rPr lang="el-GR" sz="1600" b="1" dirty="0" smtClean="0">
                <a:solidFill>
                  <a:schemeClr val="tx2"/>
                </a:solidFill>
              </a:rPr>
              <a:t> 86 με ΧΑΠ εισαγωγή λόγω ΑΑ και ΑΕΕ </a:t>
            </a:r>
          </a:p>
          <a:p>
            <a:r>
              <a:rPr lang="en-US" sz="1600" b="1" dirty="0" err="1" smtClean="0">
                <a:solidFill>
                  <a:schemeClr val="tx2"/>
                </a:solidFill>
              </a:rPr>
              <a:t>PaO</a:t>
            </a:r>
            <a:r>
              <a:rPr lang="el-GR" sz="1600" b="1" baseline="-25000" dirty="0">
                <a:solidFill>
                  <a:schemeClr val="tx2"/>
                </a:solidFill>
              </a:rPr>
              <a:t>2 </a:t>
            </a:r>
            <a:r>
              <a:rPr lang="el-GR" sz="1600" b="1" dirty="0">
                <a:solidFill>
                  <a:schemeClr val="tx2"/>
                </a:solidFill>
              </a:rPr>
              <a:t>= 79 </a:t>
            </a:r>
            <a:r>
              <a:rPr lang="en-US" sz="1600" b="1" dirty="0">
                <a:solidFill>
                  <a:schemeClr val="tx2"/>
                </a:solidFill>
              </a:rPr>
              <a:t>mmHg </a:t>
            </a:r>
            <a:r>
              <a:rPr lang="el-GR" sz="1600" b="1" dirty="0">
                <a:solidFill>
                  <a:schemeClr val="tx2"/>
                </a:solidFill>
              </a:rPr>
              <a:t>  (σε </a:t>
            </a:r>
            <a:r>
              <a:rPr lang="en-US" sz="1600" b="1" dirty="0" err="1">
                <a:solidFill>
                  <a:schemeClr val="tx2"/>
                </a:solidFill>
              </a:rPr>
              <a:t>FiO</a:t>
            </a:r>
            <a:r>
              <a:rPr lang="el-GR" sz="1600" b="1" baseline="-25000" dirty="0">
                <a:solidFill>
                  <a:schemeClr val="tx2"/>
                </a:solidFill>
              </a:rPr>
              <a:t>2</a:t>
            </a:r>
            <a:r>
              <a:rPr lang="el-GR" sz="1600" b="1" dirty="0">
                <a:solidFill>
                  <a:schemeClr val="tx2"/>
                </a:solidFill>
              </a:rPr>
              <a:t> 40%)  </a:t>
            </a:r>
            <a:r>
              <a:rPr lang="en-US" sz="1600" b="1" dirty="0">
                <a:solidFill>
                  <a:schemeClr val="tx2"/>
                </a:solidFill>
              </a:rPr>
              <a:t>pH </a:t>
            </a:r>
            <a:r>
              <a:rPr lang="el-GR" sz="1600" b="1" dirty="0">
                <a:solidFill>
                  <a:schemeClr val="tx2"/>
                </a:solidFill>
              </a:rPr>
              <a:t>=</a:t>
            </a:r>
            <a:r>
              <a:rPr lang="el-GR" sz="1600" b="1" dirty="0" smtClean="0">
                <a:solidFill>
                  <a:schemeClr val="tx2"/>
                </a:solidFill>
              </a:rPr>
              <a:t>7,33,   </a:t>
            </a:r>
            <a:r>
              <a:rPr lang="en-US" sz="1600" b="1" dirty="0" err="1">
                <a:solidFill>
                  <a:schemeClr val="tx2"/>
                </a:solidFill>
              </a:rPr>
              <a:t>PaCO</a:t>
            </a:r>
            <a:r>
              <a:rPr lang="el-GR" sz="1600" b="1" baseline="-25000" dirty="0">
                <a:solidFill>
                  <a:schemeClr val="tx2"/>
                </a:solidFill>
              </a:rPr>
              <a:t>2  </a:t>
            </a:r>
            <a:r>
              <a:rPr lang="el-GR" sz="1600" b="1" dirty="0" smtClean="0">
                <a:solidFill>
                  <a:schemeClr val="tx2"/>
                </a:solidFill>
              </a:rPr>
              <a:t>=86 </a:t>
            </a:r>
            <a:r>
              <a:rPr lang="en-US" sz="1600" b="1" dirty="0">
                <a:solidFill>
                  <a:schemeClr val="tx2"/>
                </a:solidFill>
              </a:rPr>
              <a:t>mmHg </a:t>
            </a:r>
            <a:r>
              <a:rPr lang="el-GR" sz="1600" b="1" dirty="0">
                <a:solidFill>
                  <a:schemeClr val="tx2"/>
                </a:solidFill>
              </a:rPr>
              <a:t>,</a:t>
            </a:r>
            <a:r>
              <a:rPr lang="el-GR" sz="1600" b="1" baseline="-25000" dirty="0">
                <a:solidFill>
                  <a:schemeClr val="tx2"/>
                </a:solidFill>
              </a:rPr>
              <a:t>   </a:t>
            </a:r>
            <a:r>
              <a:rPr lang="en-US" sz="1600" b="1" dirty="0">
                <a:solidFill>
                  <a:schemeClr val="tx2"/>
                </a:solidFill>
              </a:rPr>
              <a:t>HCO</a:t>
            </a:r>
            <a:r>
              <a:rPr lang="el-GR" sz="1600" b="1" baseline="-25000" dirty="0">
                <a:solidFill>
                  <a:schemeClr val="tx2"/>
                </a:solidFill>
              </a:rPr>
              <a:t>3</a:t>
            </a:r>
            <a:r>
              <a:rPr lang="el-GR" sz="1600" b="1" baseline="30000" dirty="0">
                <a:solidFill>
                  <a:schemeClr val="tx2"/>
                </a:solidFill>
              </a:rPr>
              <a:t>- </a:t>
            </a:r>
            <a:r>
              <a:rPr lang="el-GR" sz="1600" b="1" dirty="0">
                <a:solidFill>
                  <a:schemeClr val="tx2"/>
                </a:solidFill>
              </a:rPr>
              <a:t> = </a:t>
            </a:r>
            <a:r>
              <a:rPr lang="el-GR" sz="1600" b="1" dirty="0" smtClean="0">
                <a:solidFill>
                  <a:schemeClr val="tx2"/>
                </a:solidFill>
              </a:rPr>
              <a:t>43,3 </a:t>
            </a:r>
            <a:r>
              <a:rPr lang="en-US" sz="1600" b="1" dirty="0" err="1">
                <a:solidFill>
                  <a:schemeClr val="tx2"/>
                </a:solidFill>
              </a:rPr>
              <a:t>mEq</a:t>
            </a:r>
            <a:r>
              <a:rPr lang="el-GR" sz="1600" b="1" dirty="0">
                <a:solidFill>
                  <a:schemeClr val="tx2"/>
                </a:solidFill>
              </a:rPr>
              <a:t>/</a:t>
            </a:r>
            <a:r>
              <a:rPr lang="en-US" sz="1600" b="1" dirty="0" smtClean="0">
                <a:solidFill>
                  <a:schemeClr val="tx2"/>
                </a:solidFill>
              </a:rPr>
              <a:t>l</a:t>
            </a:r>
            <a:r>
              <a:rPr lang="el-GR" sz="1600" b="1" dirty="0" smtClean="0">
                <a:solidFill>
                  <a:schemeClr val="tx2"/>
                </a:solidFill>
              </a:rPr>
              <a:t>,  </a:t>
            </a:r>
            <a:r>
              <a:rPr lang="en-US" sz="1600" b="1" dirty="0" smtClean="0">
                <a:solidFill>
                  <a:schemeClr val="tx2"/>
                </a:solidFill>
              </a:rPr>
              <a:t>SBE</a:t>
            </a:r>
            <a:r>
              <a:rPr lang="el-GR" sz="1600" b="1" dirty="0" smtClean="0">
                <a:solidFill>
                  <a:schemeClr val="tx2"/>
                </a:solidFill>
              </a:rPr>
              <a:t> </a:t>
            </a:r>
            <a:r>
              <a:rPr lang="el-GR" sz="1600" b="1" dirty="0">
                <a:solidFill>
                  <a:schemeClr val="tx2"/>
                </a:solidFill>
              </a:rPr>
              <a:t>=</a:t>
            </a:r>
            <a:r>
              <a:rPr lang="el-GR" sz="1600" b="1" dirty="0" smtClean="0">
                <a:solidFill>
                  <a:schemeClr val="tx2"/>
                </a:solidFill>
              </a:rPr>
              <a:t>1</a:t>
            </a:r>
            <a:r>
              <a:rPr lang="en-US" sz="1600" b="1" dirty="0" smtClean="0">
                <a:solidFill>
                  <a:schemeClr val="tx2"/>
                </a:solidFill>
              </a:rPr>
              <a:t>6,6, Na=146   </a:t>
            </a:r>
            <a:r>
              <a:rPr lang="en-US" sz="1600" b="1" dirty="0" err="1" smtClean="0">
                <a:solidFill>
                  <a:schemeClr val="tx2"/>
                </a:solidFill>
              </a:rPr>
              <a:t>Cl</a:t>
            </a:r>
            <a:r>
              <a:rPr lang="en-US" sz="1600" b="1" dirty="0" smtClean="0">
                <a:solidFill>
                  <a:schemeClr val="tx2"/>
                </a:solidFill>
              </a:rPr>
              <a:t>= 96</a:t>
            </a:r>
            <a:r>
              <a:rPr lang="el-GR" sz="1600" b="1" dirty="0" smtClean="0">
                <a:solidFill>
                  <a:schemeClr val="tx2"/>
                </a:solidFill>
              </a:rPr>
              <a:t>  </a:t>
            </a:r>
            <a:r>
              <a:rPr lang="el-GR" sz="1600" b="1" dirty="0">
                <a:solidFill>
                  <a:schemeClr val="tx2"/>
                </a:solidFill>
              </a:rPr>
              <a:t>Ποια η </a:t>
            </a:r>
            <a:r>
              <a:rPr lang="el-GR" sz="1600" b="1" dirty="0" err="1">
                <a:solidFill>
                  <a:schemeClr val="tx2"/>
                </a:solidFill>
              </a:rPr>
              <a:t>οξεοβασική</a:t>
            </a:r>
            <a:r>
              <a:rPr lang="el-GR" sz="1600" b="1" dirty="0">
                <a:solidFill>
                  <a:schemeClr val="tx2"/>
                </a:solidFill>
              </a:rPr>
              <a:t> διαταραχή και ποια η άμεση </a:t>
            </a:r>
            <a:r>
              <a:rPr lang="el-GR" sz="1600" b="1" dirty="0" smtClean="0">
                <a:solidFill>
                  <a:schemeClr val="tx2"/>
                </a:solidFill>
              </a:rPr>
              <a:t>ενέργεια?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107504" y="4941168"/>
            <a:ext cx="3888432" cy="1358474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 smtClean="0">
                <a:solidFill>
                  <a:schemeClr val="tx2"/>
                </a:solidFill>
              </a:rPr>
              <a:t>Αναμενόμενο </a:t>
            </a:r>
            <a:r>
              <a:rPr lang="en-US" sz="1600" b="1" dirty="0" smtClean="0">
                <a:solidFill>
                  <a:schemeClr val="tx2"/>
                </a:solidFill>
              </a:rPr>
              <a:t>SBE =0.4 X (pCO2-40)=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                                 = 0,4 x (86-40)=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                                  = 18,4</a:t>
            </a:r>
          </a:p>
          <a:p>
            <a:endParaRPr lang="en-US" sz="1600" b="1" dirty="0" smtClean="0">
              <a:solidFill>
                <a:schemeClr val="tx2"/>
              </a:solidFill>
            </a:endParaRPr>
          </a:p>
          <a:p>
            <a:r>
              <a:rPr lang="el-GR" sz="1600" b="1" dirty="0" smtClean="0">
                <a:solidFill>
                  <a:srgbClr val="FF0000"/>
                </a:solidFill>
              </a:rPr>
              <a:t>ΧΡ. ΑΝΑΠΝ. ΟΞΕΩΣΗ και ΜΕΤ. ΑΛΚΑΛΩΣΗ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1961456" y="5434326"/>
            <a:ext cx="864096" cy="341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2285492" y="3645024"/>
            <a:ext cx="1080120" cy="341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0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619672" y="116630"/>
            <a:ext cx="5472608" cy="84968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800" b="1" dirty="0" smtClean="0">
                <a:solidFill>
                  <a:srgbClr val="800000"/>
                </a:solidFill>
                <a:latin typeface="Calibri" charset="0"/>
              </a:rPr>
              <a:t>Φυσικοχημική μέθοδος του </a:t>
            </a:r>
            <a:r>
              <a:rPr lang="en-US" sz="2800" b="1" dirty="0" smtClean="0">
                <a:solidFill>
                  <a:srgbClr val="800000"/>
                </a:solidFill>
                <a:latin typeface="Calibri" charset="0"/>
              </a:rPr>
              <a:t>Stewart </a:t>
            </a:r>
            <a:endParaRPr lang="el-GR" sz="28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14678" y="6415073"/>
            <a:ext cx="568732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i="1" dirty="0" smtClean="0">
                <a:latin typeface="Times New Roman" pitchFamily="16" charset="0"/>
              </a:rPr>
              <a:t>Stewart</a:t>
            </a:r>
            <a:r>
              <a:rPr lang="el-GR" sz="1600" i="1" dirty="0" smtClean="0">
                <a:latin typeface="Times New Roman" pitchFamily="16" charset="0"/>
              </a:rPr>
              <a:t>,</a:t>
            </a:r>
            <a:r>
              <a:rPr lang="en-US" sz="1600" i="1" dirty="0" smtClean="0">
                <a:latin typeface="Times New Roman" pitchFamily="16" charset="0"/>
              </a:rPr>
              <a:t> Can J </a:t>
            </a:r>
            <a:r>
              <a:rPr lang="en-US" sz="1600" i="1" dirty="0" err="1" smtClean="0">
                <a:latin typeface="Times New Roman" pitchFamily="16" charset="0"/>
              </a:rPr>
              <a:t>Physiol</a:t>
            </a:r>
            <a:r>
              <a:rPr lang="en-US" sz="1600" i="1" dirty="0" smtClean="0">
                <a:latin typeface="Times New Roman" pitchFamily="16" charset="0"/>
              </a:rPr>
              <a:t> </a:t>
            </a:r>
            <a:r>
              <a:rPr lang="en-US" sz="1600" i="1" dirty="0" err="1" smtClean="0">
                <a:latin typeface="Times New Roman" pitchFamily="16" charset="0"/>
              </a:rPr>
              <a:t>Pharmacol</a:t>
            </a:r>
            <a:r>
              <a:rPr lang="en-US" sz="1600" i="1" dirty="0" smtClean="0">
                <a:latin typeface="Times New Roman" pitchFamily="16" charset="0"/>
              </a:rPr>
              <a:t> 1983; 61:1444-61</a:t>
            </a:r>
            <a:endParaRPr lang="en-US" sz="1600" i="1" dirty="0">
              <a:latin typeface="Times New Roman" pitchFamily="1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33672"/>
            <a:ext cx="866184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93654"/>
            <a:ext cx="6445508" cy="9286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Ορθογώνιο 5"/>
          <p:cNvSpPr/>
          <p:nvPr/>
        </p:nvSpPr>
        <p:spPr>
          <a:xfrm>
            <a:off x="142844" y="5395218"/>
            <a:ext cx="8821644" cy="1477328"/>
          </a:xfrm>
          <a:prstGeom prst="rect">
            <a:avLst/>
          </a:prstGeom>
          <a:solidFill>
            <a:srgbClr val="C00000">
              <a:alpha val="98000"/>
            </a:srgbClr>
          </a:solidFill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- εκτιμά </a:t>
            </a:r>
            <a:r>
              <a:rPr lang="el-GR" b="1" dirty="0">
                <a:solidFill>
                  <a:schemeClr val="bg1"/>
                </a:solidFill>
              </a:rPr>
              <a:t>με ακριβέστερο τρόπο την </a:t>
            </a:r>
            <a:r>
              <a:rPr lang="el-GR" b="1" dirty="0" err="1">
                <a:solidFill>
                  <a:schemeClr val="bg1"/>
                </a:solidFill>
              </a:rPr>
              <a:t>οξεοβασική</a:t>
            </a:r>
            <a:r>
              <a:rPr lang="el-GR" b="1" dirty="0">
                <a:solidFill>
                  <a:schemeClr val="bg1"/>
                </a:solidFill>
              </a:rPr>
              <a:t> ισορροπία σε σύγκριση με την παραδοσιακή μέθοδο, κυρίως όσον αφορά στην ποσοτικοποίηση του μεταβολικού σκέλους, </a:t>
            </a:r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- δεν </a:t>
            </a:r>
            <a:r>
              <a:rPr lang="el-GR" b="1" dirty="0">
                <a:solidFill>
                  <a:schemeClr val="bg1"/>
                </a:solidFill>
              </a:rPr>
              <a:t>έχει αποδειχθεί η διαγνωστική της ακρίβεια και η χρησιμότητά της στην καθημερινή πρακτική.</a:t>
            </a:r>
          </a:p>
        </p:txBody>
      </p:sp>
    </p:spTree>
    <p:extLst>
      <p:ext uri="{BB962C8B-B14F-4D97-AF65-F5344CB8AC3E}">
        <p14:creationId xmlns:p14="http://schemas.microsoft.com/office/powerpoint/2010/main" val="30733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11560" y="116630"/>
            <a:ext cx="7992888" cy="84968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800" b="1" dirty="0" smtClean="0">
                <a:solidFill>
                  <a:srgbClr val="800000"/>
                </a:solidFill>
                <a:latin typeface="Calibri" charset="0"/>
              </a:rPr>
              <a:t>Πρακτική προσέγγιση στις μεικτές διαταραχές της</a:t>
            </a:r>
          </a:p>
          <a:p>
            <a:pPr algn="ctr" eaLnBrk="1">
              <a:buClrTx/>
              <a:buFontTx/>
              <a:buNone/>
            </a:pPr>
            <a:r>
              <a:rPr lang="el-GR" sz="2800" b="1" dirty="0" smtClean="0">
                <a:solidFill>
                  <a:srgbClr val="800000"/>
                </a:solidFill>
                <a:latin typeface="Calibri" charset="0"/>
              </a:rPr>
              <a:t> ΟΒ ισορροπίας</a:t>
            </a:r>
            <a:endParaRPr lang="el-GR" sz="2800" b="1" dirty="0">
              <a:solidFill>
                <a:srgbClr val="800000"/>
              </a:solidFill>
              <a:latin typeface="Calibri" charset="0"/>
            </a:endParaRP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4222338044"/>
              </p:ext>
            </p:extLst>
          </p:nvPr>
        </p:nvGraphicFramePr>
        <p:xfrm>
          <a:off x="1524000" y="1196752"/>
          <a:ext cx="6096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75656" y="6186136"/>
            <a:ext cx="1728192" cy="34853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b="1" dirty="0" smtClean="0"/>
              <a:t>ΑΕΡΙΑ ΑΙΜΑΤΟΣ</a:t>
            </a:r>
            <a:endParaRPr lang="el-GR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34054" y="6165304"/>
            <a:ext cx="1728192" cy="34853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b="1" dirty="0" smtClean="0"/>
              <a:t>        ΙΣΤΟΡΙΚΟ</a:t>
            </a:r>
            <a:endParaRPr lang="el-GR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44208" y="6145739"/>
            <a:ext cx="2016224" cy="34853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b="1" dirty="0" smtClean="0"/>
              <a:t>ΦΥΣΙΚΗ ΕΞΕΤΑΣΗ</a:t>
            </a:r>
            <a:endParaRPr lang="el-GR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19872" y="6165304"/>
            <a:ext cx="370166" cy="34853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b="1" dirty="0" smtClean="0"/>
              <a:t>+</a:t>
            </a:r>
            <a:endParaRPr lang="el-GR" b="1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802887" y="6143436"/>
            <a:ext cx="370166" cy="34853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b="1" dirty="0" smtClean="0"/>
              <a:t>+</a:t>
            </a:r>
            <a:endParaRPr lang="el-GR" b="1" dirty="0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6300192" y="1124744"/>
            <a:ext cx="2843808" cy="2664296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tx1"/>
                </a:solidFill>
                <a:latin typeface="Arial"/>
                <a:cs typeface="Arial"/>
              </a:rPr>
              <a:t>♂</a:t>
            </a:r>
            <a:r>
              <a:rPr lang="el-GR" sz="1400" dirty="0" smtClean="0">
                <a:solidFill>
                  <a:schemeClr val="tx1"/>
                </a:solidFill>
              </a:rPr>
              <a:t> 61 </a:t>
            </a:r>
            <a:r>
              <a:rPr lang="el-GR" sz="1400" dirty="0">
                <a:solidFill>
                  <a:schemeClr val="tx1"/>
                </a:solidFill>
              </a:rPr>
              <a:t>με γνωστή ΧΑΠ </a:t>
            </a:r>
            <a:r>
              <a:rPr lang="el-GR" sz="1400" dirty="0" smtClean="0">
                <a:solidFill>
                  <a:schemeClr val="tx1"/>
                </a:solidFill>
              </a:rPr>
              <a:t>στο </a:t>
            </a:r>
            <a:r>
              <a:rPr lang="el-GR" sz="1400" dirty="0">
                <a:solidFill>
                  <a:schemeClr val="tx1"/>
                </a:solidFill>
              </a:rPr>
              <a:t>ΤΕΠ </a:t>
            </a:r>
            <a:r>
              <a:rPr lang="el-GR" sz="1400" dirty="0" err="1">
                <a:solidFill>
                  <a:schemeClr val="tx1"/>
                </a:solidFill>
              </a:rPr>
              <a:t>αιμοδυναμικά</a:t>
            </a:r>
            <a:r>
              <a:rPr lang="el-GR" sz="1400" dirty="0">
                <a:solidFill>
                  <a:schemeClr val="tx1"/>
                </a:solidFill>
              </a:rPr>
              <a:t> σταθερός με λοβώδη </a:t>
            </a:r>
            <a:r>
              <a:rPr lang="el-GR" sz="1400" dirty="0" smtClean="0">
                <a:solidFill>
                  <a:schemeClr val="tx1"/>
                </a:solidFill>
              </a:rPr>
              <a:t>πνευμονία</a:t>
            </a:r>
          </a:p>
          <a:p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PaO</a:t>
            </a:r>
            <a:r>
              <a:rPr lang="el-GR" sz="1400" baseline="-25000" dirty="0">
                <a:solidFill>
                  <a:schemeClr val="tx1"/>
                </a:solidFill>
              </a:rPr>
              <a:t>2 </a:t>
            </a:r>
            <a:r>
              <a:rPr lang="el-GR" sz="1400" dirty="0">
                <a:solidFill>
                  <a:schemeClr val="tx1"/>
                </a:solidFill>
              </a:rPr>
              <a:t>= 79 </a:t>
            </a:r>
            <a:r>
              <a:rPr lang="en-US" sz="1400" dirty="0">
                <a:solidFill>
                  <a:schemeClr val="tx1"/>
                </a:solidFill>
              </a:rPr>
              <a:t>mmHg </a:t>
            </a:r>
            <a:r>
              <a:rPr lang="el-GR" sz="1400" dirty="0" smtClean="0">
                <a:solidFill>
                  <a:schemeClr val="tx1"/>
                </a:solidFill>
              </a:rPr>
              <a:t>(</a:t>
            </a:r>
            <a:r>
              <a:rPr lang="el-GR" sz="1400" dirty="0">
                <a:solidFill>
                  <a:schemeClr val="tx1"/>
                </a:solidFill>
              </a:rPr>
              <a:t>σε </a:t>
            </a:r>
            <a:r>
              <a:rPr lang="en-US" sz="1400" dirty="0" err="1">
                <a:solidFill>
                  <a:schemeClr val="tx1"/>
                </a:solidFill>
              </a:rPr>
              <a:t>FiO</a:t>
            </a:r>
            <a:r>
              <a:rPr lang="el-GR" sz="1400" baseline="-25000" dirty="0">
                <a:solidFill>
                  <a:schemeClr val="tx1"/>
                </a:solidFill>
              </a:rPr>
              <a:t>2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40%</a:t>
            </a:r>
            <a:r>
              <a:rPr lang="el-GR" sz="1400" dirty="0" smtClean="0">
                <a:solidFill>
                  <a:schemeClr val="tx1"/>
                </a:solidFill>
              </a:rPr>
              <a:t>)  </a:t>
            </a:r>
            <a:r>
              <a:rPr lang="en-US" sz="1400" dirty="0">
                <a:solidFill>
                  <a:schemeClr val="tx1"/>
                </a:solidFill>
              </a:rPr>
              <a:t>pH </a:t>
            </a:r>
            <a:r>
              <a:rPr lang="el-GR" sz="1400" dirty="0">
                <a:solidFill>
                  <a:schemeClr val="tx1"/>
                </a:solidFill>
              </a:rPr>
              <a:t>=7,14,   </a:t>
            </a:r>
            <a:r>
              <a:rPr lang="en-US" sz="1400" dirty="0" err="1">
                <a:solidFill>
                  <a:schemeClr val="tx1"/>
                </a:solidFill>
              </a:rPr>
              <a:t>PaCO</a:t>
            </a:r>
            <a:r>
              <a:rPr lang="el-GR" sz="1400" baseline="-25000" dirty="0">
                <a:solidFill>
                  <a:schemeClr val="tx1"/>
                </a:solidFill>
              </a:rPr>
              <a:t>2  </a:t>
            </a:r>
            <a:r>
              <a:rPr lang="el-GR" sz="1400" dirty="0">
                <a:solidFill>
                  <a:schemeClr val="tx1"/>
                </a:solidFill>
              </a:rPr>
              <a:t>=64 </a:t>
            </a:r>
            <a:r>
              <a:rPr lang="en-US" sz="1400" dirty="0">
                <a:solidFill>
                  <a:schemeClr val="tx1"/>
                </a:solidFill>
              </a:rPr>
              <a:t>mmHg </a:t>
            </a:r>
            <a:r>
              <a:rPr lang="el-GR" sz="1400" dirty="0">
                <a:solidFill>
                  <a:schemeClr val="tx1"/>
                </a:solidFill>
              </a:rPr>
              <a:t>,</a:t>
            </a:r>
            <a:r>
              <a:rPr lang="el-GR" sz="1400" baseline="-25000" dirty="0">
                <a:solidFill>
                  <a:schemeClr val="tx1"/>
                </a:solidFill>
              </a:rPr>
              <a:t>   </a:t>
            </a:r>
            <a:r>
              <a:rPr lang="en-US" sz="1400" dirty="0">
                <a:solidFill>
                  <a:schemeClr val="tx1"/>
                </a:solidFill>
              </a:rPr>
              <a:t>HCO</a:t>
            </a:r>
            <a:r>
              <a:rPr lang="el-GR" sz="1400" baseline="-25000" dirty="0">
                <a:solidFill>
                  <a:schemeClr val="tx1"/>
                </a:solidFill>
              </a:rPr>
              <a:t>3</a:t>
            </a:r>
            <a:r>
              <a:rPr lang="el-GR" sz="1400" baseline="30000" dirty="0">
                <a:solidFill>
                  <a:schemeClr val="tx1"/>
                </a:solidFill>
              </a:rPr>
              <a:t>- </a:t>
            </a:r>
            <a:r>
              <a:rPr lang="el-GR" sz="1400" dirty="0">
                <a:solidFill>
                  <a:schemeClr val="tx1"/>
                </a:solidFill>
              </a:rPr>
              <a:t> = 22 </a:t>
            </a:r>
            <a:r>
              <a:rPr lang="en-US" sz="1400" dirty="0" err="1">
                <a:solidFill>
                  <a:schemeClr val="tx1"/>
                </a:solidFill>
              </a:rPr>
              <a:t>mEq</a:t>
            </a:r>
            <a:r>
              <a:rPr lang="el-GR" sz="1400" dirty="0">
                <a:solidFill>
                  <a:schemeClr val="tx1"/>
                </a:solidFill>
              </a:rPr>
              <a:t>/</a:t>
            </a:r>
            <a:r>
              <a:rPr lang="en-US" sz="1400" dirty="0" smtClean="0">
                <a:solidFill>
                  <a:schemeClr val="tx1"/>
                </a:solidFill>
              </a:rPr>
              <a:t>l</a:t>
            </a:r>
            <a:r>
              <a:rPr lang="el-GR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lactate</a:t>
            </a:r>
            <a:r>
              <a:rPr lang="el-GR" sz="1400" dirty="0">
                <a:solidFill>
                  <a:schemeClr val="tx1"/>
                </a:solidFill>
              </a:rPr>
              <a:t> =1.8</a:t>
            </a:r>
            <a:r>
              <a:rPr lang="en-US" sz="1400" dirty="0" err="1">
                <a:solidFill>
                  <a:schemeClr val="tx1"/>
                </a:solidFill>
              </a:rPr>
              <a:t>mmol</a:t>
            </a:r>
            <a:r>
              <a:rPr lang="el-GR" sz="1400" dirty="0">
                <a:solidFill>
                  <a:schemeClr val="tx1"/>
                </a:solidFill>
              </a:rPr>
              <a:t>/</a:t>
            </a:r>
            <a:r>
              <a:rPr lang="en-US" sz="1400" dirty="0">
                <a:solidFill>
                  <a:schemeClr val="tx1"/>
                </a:solidFill>
              </a:rPr>
              <a:t>l</a:t>
            </a:r>
            <a:r>
              <a:rPr lang="el-GR" sz="1400" dirty="0">
                <a:solidFill>
                  <a:schemeClr val="tx1"/>
                </a:solidFill>
              </a:rPr>
              <a:t>.  Ποια η </a:t>
            </a:r>
            <a:r>
              <a:rPr lang="el-GR" sz="1400" dirty="0" err="1">
                <a:solidFill>
                  <a:schemeClr val="tx1"/>
                </a:solidFill>
              </a:rPr>
              <a:t>οξεοβασική</a:t>
            </a:r>
            <a:r>
              <a:rPr lang="el-GR" sz="1400" dirty="0">
                <a:solidFill>
                  <a:schemeClr val="tx1"/>
                </a:solidFill>
              </a:rPr>
              <a:t> διαταραχή και ποια η άμεση </a:t>
            </a:r>
            <a:r>
              <a:rPr lang="el-GR" sz="1400" dirty="0" smtClean="0">
                <a:solidFill>
                  <a:schemeClr val="tx1"/>
                </a:solidFill>
              </a:rPr>
              <a:t>ενέργεια</a:t>
            </a:r>
            <a:r>
              <a:rPr lang="en-US" sz="1400" dirty="0" smtClean="0">
                <a:solidFill>
                  <a:schemeClr val="tx1"/>
                </a:solidFill>
              </a:rPr>
              <a:t> ?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1" name="Βέλος προς τα επάνω 10"/>
          <p:cNvSpPr/>
          <p:nvPr/>
        </p:nvSpPr>
        <p:spPr>
          <a:xfrm>
            <a:off x="7596336" y="3789040"/>
            <a:ext cx="432048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AutoShape 4" descr="ÎÏÎ¿ÏÎ­Î»ÎµÏÎ¼Î± ÎµÎ¹ÎºÏÎ½Î±Ï Î³Î¹Î± non invasive venti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ÎÏÎ¿ÏÎ­Î»ÎµÏÎ¼Î± ÎµÎ¹ÎºÏÎ½Î±Ï Î³Î¹Î± non invasive ventil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2160240" cy="16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el-GR" dirty="0" smtClean="0"/>
              <a:t>Καμία σύγκρουση συμφερόντων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60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solidFill>
            <a:srgbClr val="CCFFFF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el-GR" sz="3200" b="1" dirty="0" err="1"/>
              <a:t>Οξεοβασικές</a:t>
            </a:r>
            <a:r>
              <a:rPr lang="el-GR" sz="3200" b="1" dirty="0"/>
              <a:t> διαταραχές σε ασθενείς με ΧΑΠ υπό μηχανικό αερισμό </a:t>
            </a:r>
          </a:p>
        </p:txBody>
      </p:sp>
    </p:spTree>
    <p:extLst>
      <p:ext uri="{BB962C8B-B14F-4D97-AF65-F5344CB8AC3E}">
        <p14:creationId xmlns:p14="http://schemas.microsoft.com/office/powerpoint/2010/main" val="3537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655201" y="195861"/>
            <a:ext cx="8228160" cy="84968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400" b="1" dirty="0" smtClean="0">
                <a:solidFill>
                  <a:srgbClr val="800000"/>
                </a:solidFill>
                <a:latin typeface="Calibri" charset="0"/>
              </a:rPr>
              <a:t>Οξεία </a:t>
            </a:r>
            <a:r>
              <a:rPr lang="el-GR" sz="2400" b="1" dirty="0" err="1" smtClean="0">
                <a:solidFill>
                  <a:srgbClr val="800000"/>
                </a:solidFill>
                <a:latin typeface="Calibri" charset="0"/>
              </a:rPr>
              <a:t>υπερκαπνική</a:t>
            </a:r>
            <a:r>
              <a:rPr lang="el-GR" sz="2400" b="1" dirty="0" smtClean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l-GR" sz="2400" b="1" dirty="0" err="1" smtClean="0">
                <a:solidFill>
                  <a:srgbClr val="800000"/>
                </a:solidFill>
                <a:latin typeface="Calibri" charset="0"/>
              </a:rPr>
              <a:t>αναπν</a:t>
            </a:r>
            <a:r>
              <a:rPr lang="el-GR" sz="2400" b="1" dirty="0" smtClean="0">
                <a:solidFill>
                  <a:srgbClr val="800000"/>
                </a:solidFill>
                <a:latin typeface="Calibri" charset="0"/>
              </a:rPr>
              <a:t>. ανεπάρκεια σ έδαφος ΧΑΠ.</a:t>
            </a:r>
            <a:r>
              <a:rPr lang="en-US" sz="2400" b="1" dirty="0" smtClean="0">
                <a:solidFill>
                  <a:srgbClr val="800000"/>
                </a:solidFill>
                <a:latin typeface="Calibri" charset="0"/>
              </a:rPr>
              <a:t> </a:t>
            </a:r>
          </a:p>
          <a:p>
            <a:pPr algn="ctr" eaLnBrk="1">
              <a:buClrTx/>
              <a:buFontTx/>
              <a:buNone/>
            </a:pPr>
            <a:r>
              <a:rPr lang="el-GR" sz="2400" b="1" dirty="0" smtClean="0">
                <a:solidFill>
                  <a:srgbClr val="800000"/>
                </a:solidFill>
                <a:latin typeface="Calibri" charset="0"/>
              </a:rPr>
              <a:t> Εφαρμογή </a:t>
            </a:r>
            <a:r>
              <a:rPr lang="en-US" sz="2400" b="1" dirty="0" smtClean="0">
                <a:solidFill>
                  <a:srgbClr val="800000"/>
                </a:solidFill>
                <a:latin typeface="Calibri" charset="0"/>
              </a:rPr>
              <a:t>NIV</a:t>
            </a:r>
            <a:endParaRPr lang="el-GR" sz="24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95840" y="1110357"/>
            <a:ext cx="3944112" cy="1860675"/>
          </a:xfrm>
          <a:prstGeom prst="rect">
            <a:avLst/>
          </a:prstGeom>
          <a:noFill/>
          <a:ln w="25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8" tIns="52249" rIns="93068" bIns="5224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SzPct val="45000"/>
              <a:buFont typeface="StarSymbol" charset="0"/>
              <a:buChar char=""/>
            </a:pPr>
            <a:r>
              <a:rPr lang="el-GR" b="1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↓need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for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 ETI,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↓stay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in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 ICU </a:t>
            </a:r>
            <a:r>
              <a:rPr lang="el-GR" b="1" dirty="0" err="1" smtClean="0">
                <a:solidFill>
                  <a:srgbClr val="000000"/>
                </a:solidFill>
                <a:latin typeface="Calibri" charset="0"/>
              </a:rPr>
              <a:t>and</a:t>
            </a:r>
            <a:r>
              <a:rPr lang="en-US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b="1" dirty="0" err="1" smtClean="0">
                <a:solidFill>
                  <a:srgbClr val="000000"/>
                </a:solidFill>
                <a:latin typeface="Calibri" charset="0"/>
              </a:rPr>
              <a:t>hospital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, </a:t>
            </a:r>
          </a:p>
          <a:p>
            <a:pPr eaLnBrk="1">
              <a:buSzPct val="45000"/>
              <a:buFont typeface="StarSymbol" charset="0"/>
              <a:buChar char=""/>
            </a:pPr>
            <a:r>
              <a:rPr lang="el-GR" b="1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↓nosocomial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infections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eaLnBrk="1">
              <a:buSzPct val="45000"/>
              <a:buFont typeface="StarSymbol" charset="0"/>
              <a:buChar char=""/>
            </a:pPr>
            <a:r>
              <a:rPr lang="el-GR" b="1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↓re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admissions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to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hospital</a:t>
            </a:r>
            <a:endParaRPr lang="el-GR" b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buSzPct val="45000"/>
              <a:buFont typeface="StarSymbol" charset="0"/>
              <a:buChar char=""/>
            </a:pPr>
            <a:r>
              <a:rPr lang="el-GR" b="1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b="1" dirty="0" smtClean="0">
                <a:solidFill>
                  <a:srgbClr val="000000"/>
                </a:solidFill>
                <a:latin typeface="Calibri" charset="0"/>
              </a:rPr>
              <a:t>↓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mortality</a:t>
            </a:r>
            <a:endParaRPr lang="el-GR" b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buSzPct val="45000"/>
              <a:buFont typeface="StarSymbol" charset="0"/>
              <a:buChar char=""/>
            </a:pPr>
            <a:r>
              <a:rPr lang="el-GR" b="1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Cost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el-GR" b="1" dirty="0" err="1">
                <a:solidFill>
                  <a:srgbClr val="000000"/>
                </a:solidFill>
                <a:latin typeface="Calibri" charset="0"/>
              </a:rPr>
              <a:t>effective</a:t>
            </a:r>
            <a:endParaRPr lang="el-GR" b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buClrTx/>
              <a:buSzPct val="45000"/>
              <a:buFontTx/>
              <a:buNone/>
            </a:pPr>
            <a:endParaRPr lang="el-GR" b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buClrTx/>
              <a:buFontTx/>
              <a:buNone/>
            </a:pPr>
            <a:r>
              <a:rPr lang="el-GR" sz="1000" b="1" i="1" dirty="0" err="1">
                <a:solidFill>
                  <a:srgbClr val="000000"/>
                </a:solidFill>
                <a:latin typeface="Calibri" charset="0"/>
              </a:rPr>
              <a:t>Keenan</a:t>
            </a:r>
            <a:r>
              <a:rPr lang="el-GR" sz="1000" b="1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1000" b="1" i="1" dirty="0" err="1">
                <a:solidFill>
                  <a:srgbClr val="000000"/>
                </a:solidFill>
                <a:latin typeface="Calibri" charset="0"/>
              </a:rPr>
              <a:t>et</a:t>
            </a:r>
            <a:r>
              <a:rPr lang="el-GR" sz="1000" b="1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1000" b="1" i="1" dirty="0" err="1">
                <a:solidFill>
                  <a:srgbClr val="000000"/>
                </a:solidFill>
                <a:latin typeface="Calibri" charset="0"/>
              </a:rPr>
              <a:t>al</a:t>
            </a:r>
            <a:r>
              <a:rPr lang="el-GR" sz="1000" b="1" i="1" dirty="0">
                <a:solidFill>
                  <a:srgbClr val="000000"/>
                </a:solidFill>
                <a:latin typeface="Calibri" charset="0"/>
              </a:rPr>
              <a:t> CMAJ 2011;183:195</a:t>
            </a:r>
          </a:p>
          <a:p>
            <a:pPr eaLnBrk="1">
              <a:buClrTx/>
              <a:buFontTx/>
              <a:buNone/>
            </a:pPr>
            <a:r>
              <a:rPr lang="el-GR" sz="1000" i="1" dirty="0" err="1">
                <a:solidFill>
                  <a:srgbClr val="000000"/>
                </a:solidFill>
              </a:rPr>
              <a:t>Barbas</a:t>
            </a:r>
            <a:r>
              <a:rPr lang="el-GR" sz="1000" i="1" dirty="0">
                <a:solidFill>
                  <a:srgbClr val="000000"/>
                </a:solidFill>
              </a:rPr>
              <a:t> </a:t>
            </a:r>
            <a:r>
              <a:rPr lang="el-GR" sz="1000" i="1" dirty="0" err="1">
                <a:solidFill>
                  <a:srgbClr val="000000"/>
                </a:solidFill>
              </a:rPr>
              <a:t>et</a:t>
            </a:r>
            <a:r>
              <a:rPr lang="el-GR" sz="1000" i="1" dirty="0">
                <a:solidFill>
                  <a:srgbClr val="000000"/>
                </a:solidFill>
              </a:rPr>
              <a:t> </a:t>
            </a:r>
            <a:r>
              <a:rPr lang="el-GR" sz="1000" i="1" dirty="0" err="1">
                <a:solidFill>
                  <a:srgbClr val="000000"/>
                </a:solidFill>
              </a:rPr>
              <a:t>al</a:t>
            </a:r>
            <a:r>
              <a:rPr lang="el-GR" sz="1000" i="1" dirty="0">
                <a:solidFill>
                  <a:srgbClr val="000000"/>
                </a:solidFill>
              </a:rPr>
              <a:t> </a:t>
            </a:r>
            <a:r>
              <a:rPr lang="el-GR" sz="1000" i="1" dirty="0" err="1">
                <a:solidFill>
                  <a:srgbClr val="000000"/>
                </a:solidFill>
              </a:rPr>
              <a:t>Rev</a:t>
            </a:r>
            <a:r>
              <a:rPr lang="el-GR" sz="1000" i="1" dirty="0">
                <a:solidFill>
                  <a:srgbClr val="000000"/>
                </a:solidFill>
              </a:rPr>
              <a:t> </a:t>
            </a:r>
            <a:r>
              <a:rPr lang="el-GR" sz="1000" i="1" dirty="0" err="1">
                <a:solidFill>
                  <a:srgbClr val="000000"/>
                </a:solidFill>
              </a:rPr>
              <a:t>Bras</a:t>
            </a:r>
            <a:r>
              <a:rPr lang="el-GR" sz="1000" i="1" dirty="0">
                <a:solidFill>
                  <a:srgbClr val="000000"/>
                </a:solidFill>
              </a:rPr>
              <a:t> </a:t>
            </a:r>
            <a:r>
              <a:rPr lang="el-GR" sz="1000" i="1" dirty="0" err="1">
                <a:solidFill>
                  <a:srgbClr val="000000"/>
                </a:solidFill>
              </a:rPr>
              <a:t>Tev</a:t>
            </a:r>
            <a:r>
              <a:rPr lang="el-GR" sz="1000" i="1" dirty="0">
                <a:solidFill>
                  <a:srgbClr val="000000"/>
                </a:solidFill>
              </a:rPr>
              <a:t> </a:t>
            </a:r>
            <a:r>
              <a:rPr lang="el-GR" sz="1000" i="1" dirty="0" err="1">
                <a:solidFill>
                  <a:srgbClr val="000000"/>
                </a:solidFill>
              </a:rPr>
              <a:t>Intensiva</a:t>
            </a:r>
            <a:r>
              <a:rPr lang="el-GR" sz="1000" i="1" dirty="0">
                <a:solidFill>
                  <a:srgbClr val="000000"/>
                </a:solidFill>
              </a:rPr>
              <a:t> 2014;26:89</a:t>
            </a:r>
          </a:p>
          <a:p>
            <a:pPr eaLnBrk="1">
              <a:buClrTx/>
              <a:buFontTx/>
              <a:buNone/>
            </a:pPr>
            <a:endParaRPr lang="el-GR" sz="1200" i="1" dirty="0">
              <a:solidFill>
                <a:srgbClr val="000000"/>
              </a:solidFill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91680" y="4310373"/>
            <a:ext cx="4049280" cy="117516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8" tIns="52249" rIns="93068" bIns="5224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2000" b="1" dirty="0" err="1">
                <a:solidFill>
                  <a:srgbClr val="FFFFFF"/>
                </a:solidFill>
                <a:latin typeface="Calibri" charset="0"/>
              </a:rPr>
              <a:t>Guideline</a:t>
            </a:r>
            <a:r>
              <a:rPr lang="el-GR" sz="2000" b="1" dirty="0">
                <a:solidFill>
                  <a:srgbClr val="FFFFFF"/>
                </a:solidFill>
                <a:latin typeface="Calibri" charset="0"/>
              </a:rPr>
              <a:t>: </a:t>
            </a:r>
            <a:r>
              <a:rPr lang="el-GR" sz="2000" b="1" dirty="0">
                <a:solidFill>
                  <a:srgbClr val="FFFF00"/>
                </a:solidFill>
                <a:latin typeface="Calibri" charset="0"/>
              </a:rPr>
              <a:t>BPAP  </a:t>
            </a:r>
            <a:r>
              <a:rPr lang="el-GR" sz="2000" b="1" dirty="0" err="1">
                <a:solidFill>
                  <a:srgbClr val="FFFF00"/>
                </a:solidFill>
                <a:latin typeface="Calibri" charset="0"/>
              </a:rPr>
              <a:t>when</a:t>
            </a:r>
            <a:r>
              <a:rPr lang="el-GR" sz="2000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l-GR" sz="2000" b="1" dirty="0" err="1">
                <a:solidFill>
                  <a:srgbClr val="FFFF00"/>
                </a:solidFill>
                <a:latin typeface="Calibri" charset="0"/>
              </a:rPr>
              <a:t>pH</a:t>
            </a:r>
            <a:r>
              <a:rPr lang="el-GR" sz="2000" b="1" dirty="0">
                <a:solidFill>
                  <a:srgbClr val="FFFF00"/>
                </a:solidFill>
                <a:latin typeface="Calibri" charset="0"/>
              </a:rPr>
              <a:t> 7.25-7.35</a:t>
            </a:r>
          </a:p>
          <a:p>
            <a:pPr eaLnBrk="1">
              <a:buClrTx/>
              <a:buFontTx/>
              <a:buNone/>
            </a:pPr>
            <a:r>
              <a:rPr lang="el-GR" i="1" dirty="0">
                <a:solidFill>
                  <a:srgbClr val="FFFFFF"/>
                </a:solidFill>
                <a:latin typeface="Calibri" charset="0"/>
              </a:rPr>
              <a:t>(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strong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recommendation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high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certainty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of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evidence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)</a:t>
            </a:r>
          </a:p>
          <a:p>
            <a:pPr eaLnBrk="1">
              <a:buClrTx/>
              <a:buFontTx/>
              <a:buNone/>
            </a:pP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                                 </a:t>
            </a:r>
            <a:r>
              <a:rPr lang="el-GR" sz="1300" i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1300" i="1" dirty="0" err="1">
                <a:solidFill>
                  <a:srgbClr val="FFFFFF"/>
                </a:solidFill>
                <a:latin typeface="Calibri" charset="0"/>
              </a:rPr>
              <a:t>Rochwerg</a:t>
            </a: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1300" i="1" dirty="0" err="1">
                <a:solidFill>
                  <a:srgbClr val="FFFFFF"/>
                </a:solidFill>
                <a:latin typeface="Calibri" charset="0"/>
              </a:rPr>
              <a:t>et</a:t>
            </a: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1300" i="1" dirty="0" err="1">
                <a:solidFill>
                  <a:srgbClr val="FFFFFF"/>
                </a:solidFill>
                <a:latin typeface="Calibri" charset="0"/>
              </a:rPr>
              <a:t>al</a:t>
            </a: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,  ERJ 2017;50:1602426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343003" y="1183805"/>
            <a:ext cx="4507200" cy="44932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2200" b="1" dirty="0" err="1">
                <a:solidFill>
                  <a:srgbClr val="FFFFFF"/>
                </a:solidFill>
                <a:latin typeface="Calibri" charset="0"/>
              </a:rPr>
              <a:t>The</a:t>
            </a:r>
            <a:r>
              <a:rPr lang="el-GR" sz="2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200" b="1" dirty="0" err="1">
                <a:solidFill>
                  <a:srgbClr val="FFFFFF"/>
                </a:solidFill>
                <a:latin typeface="Calibri" charset="0"/>
              </a:rPr>
              <a:t>most</a:t>
            </a:r>
            <a:r>
              <a:rPr lang="el-GR" sz="2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200" b="1" dirty="0" err="1">
                <a:solidFill>
                  <a:srgbClr val="FFFFFF"/>
                </a:solidFill>
                <a:latin typeface="Calibri" charset="0"/>
              </a:rPr>
              <a:t>solid</a:t>
            </a:r>
            <a:r>
              <a:rPr lang="el-GR" sz="2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200" b="1" dirty="0" err="1">
                <a:solidFill>
                  <a:srgbClr val="FFFFFF"/>
                </a:solidFill>
                <a:latin typeface="Calibri" charset="0"/>
              </a:rPr>
              <a:t>evidence</a:t>
            </a:r>
            <a:r>
              <a:rPr lang="el-GR" sz="2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200" b="1" dirty="0" err="1">
                <a:solidFill>
                  <a:srgbClr val="FFFFFF"/>
                </a:solidFill>
                <a:latin typeface="Calibri" charset="0"/>
              </a:rPr>
              <a:t>for</a:t>
            </a:r>
            <a:r>
              <a:rPr lang="el-GR" sz="2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200" b="1" dirty="0" smtClean="0">
                <a:solidFill>
                  <a:srgbClr val="FFFFFF"/>
                </a:solidFill>
                <a:latin typeface="Calibri" charset="0"/>
              </a:rPr>
              <a:t>N</a:t>
            </a:r>
            <a:r>
              <a:rPr lang="en-US" sz="2200" b="1" dirty="0" smtClean="0">
                <a:solidFill>
                  <a:srgbClr val="FFFFFF"/>
                </a:solidFill>
                <a:latin typeface="Calibri" charset="0"/>
              </a:rPr>
              <a:t>IV</a:t>
            </a:r>
            <a:r>
              <a:rPr lang="el-GR" sz="22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200" b="1" dirty="0" err="1">
                <a:solidFill>
                  <a:srgbClr val="FFFFFF"/>
                </a:solidFill>
                <a:latin typeface="Calibri" charset="0"/>
              </a:rPr>
              <a:t>use</a:t>
            </a:r>
            <a:endParaRPr lang="el-GR" sz="2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4505760" y="3070403"/>
            <a:ext cx="3265920" cy="117516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8" tIns="52249" rIns="93068" bIns="5224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000" b="1">
                <a:solidFill>
                  <a:srgbClr val="FFFFFF"/>
                </a:solidFill>
                <a:latin typeface="Calibri" charset="0"/>
              </a:rPr>
              <a:t>TO PREVENT  RESP. ACIDOSIS </a:t>
            </a:r>
          </a:p>
          <a:p>
            <a:pPr algn="ctr" eaLnBrk="1">
              <a:buClrTx/>
              <a:buFontTx/>
              <a:buNone/>
            </a:pPr>
            <a:endParaRPr lang="el-GR" b="1">
              <a:solidFill>
                <a:srgbClr val="FFFFFF"/>
              </a:solidFill>
              <a:latin typeface="Calibri" charset="0"/>
            </a:endParaRPr>
          </a:p>
          <a:p>
            <a:pPr algn="ctr" eaLnBrk="1">
              <a:buClrTx/>
              <a:buFontTx/>
              <a:buNone/>
            </a:pPr>
            <a:r>
              <a:rPr lang="el-GR" b="1">
                <a:solidFill>
                  <a:srgbClr val="FFFFFF"/>
                </a:solidFill>
                <a:latin typeface="Calibri" charset="0"/>
              </a:rPr>
              <a:t>PH&gt; 7.35</a:t>
            </a:r>
          </a:p>
          <a:p>
            <a:pPr algn="ctr" eaLnBrk="1">
              <a:buClrTx/>
              <a:buFontTx/>
              <a:buNone/>
            </a:pPr>
            <a:r>
              <a:rPr lang="el-GR" b="1">
                <a:solidFill>
                  <a:srgbClr val="FFFFFF"/>
                </a:solidFill>
                <a:latin typeface="Calibri" charset="0"/>
              </a:rPr>
              <a:t>PCO2&gt;45mmHg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4505760" y="4310373"/>
            <a:ext cx="3265920" cy="117516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8" tIns="52249" rIns="93068" bIns="5224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000" b="1">
                <a:solidFill>
                  <a:srgbClr val="FFFFFF"/>
                </a:solidFill>
                <a:latin typeface="Calibri" charset="0"/>
              </a:rPr>
              <a:t>TO PREVENT  ETI </a:t>
            </a:r>
          </a:p>
          <a:p>
            <a:pPr algn="ctr" eaLnBrk="1">
              <a:buClrTx/>
              <a:buFontTx/>
              <a:buNone/>
            </a:pPr>
            <a:endParaRPr lang="el-GR" b="1">
              <a:solidFill>
                <a:srgbClr val="FFFFFF"/>
              </a:solidFill>
              <a:latin typeface="Calibri" charset="0"/>
            </a:endParaRPr>
          </a:p>
          <a:p>
            <a:pPr algn="ctr" eaLnBrk="1">
              <a:buClrTx/>
              <a:buFontTx/>
              <a:buNone/>
            </a:pPr>
            <a:r>
              <a:rPr lang="el-GR" b="1">
                <a:solidFill>
                  <a:srgbClr val="FFFFFF"/>
                </a:solidFill>
                <a:latin typeface="Calibri" charset="0"/>
              </a:rPr>
              <a:t>PH&lt; 7.35</a:t>
            </a:r>
          </a:p>
          <a:p>
            <a:pPr algn="ctr" eaLnBrk="1">
              <a:buClrTx/>
              <a:buFontTx/>
              <a:buNone/>
            </a:pPr>
            <a:r>
              <a:rPr lang="el-GR" b="1">
                <a:solidFill>
                  <a:srgbClr val="FFFFFF"/>
                </a:solidFill>
                <a:latin typeface="Calibri" charset="0"/>
              </a:rPr>
              <a:t>PCO2&gt;45mmHg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8033760" y="3591737"/>
            <a:ext cx="914400" cy="404683"/>
          </a:xfrm>
          <a:prstGeom prst="rect">
            <a:avLst/>
          </a:prstGeom>
          <a:solidFill>
            <a:srgbClr val="99CCFF"/>
          </a:solidFill>
          <a:ln w="216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50616" rIns="91436" bIns="5061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000" b="1">
                <a:solidFill>
                  <a:srgbClr val="000000"/>
                </a:solidFill>
                <a:latin typeface="Calibri" charset="0"/>
              </a:rPr>
              <a:t>NO</a:t>
            </a: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8033760" y="4572481"/>
            <a:ext cx="914400" cy="404682"/>
          </a:xfrm>
          <a:prstGeom prst="rect">
            <a:avLst/>
          </a:prstGeom>
          <a:solidFill>
            <a:srgbClr val="99CCFF"/>
          </a:solidFill>
          <a:ln w="216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50616" rIns="91436" bIns="5061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000" b="1">
                <a:solidFill>
                  <a:srgbClr val="000000"/>
                </a:solidFill>
                <a:latin typeface="Calibri" charset="0"/>
              </a:rPr>
              <a:t>YES</a:t>
            </a: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4505760" y="5551784"/>
            <a:ext cx="3265920" cy="117516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8" tIns="52249" rIns="93068" bIns="5224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000" b="1">
                <a:solidFill>
                  <a:srgbClr val="FFFFFF"/>
                </a:solidFill>
                <a:latin typeface="Calibri" charset="0"/>
              </a:rPr>
              <a:t>AS AN ALTERNATIVE TO ETI </a:t>
            </a:r>
          </a:p>
          <a:p>
            <a:pPr algn="ctr" eaLnBrk="1">
              <a:buClrTx/>
              <a:buFontTx/>
              <a:buNone/>
            </a:pPr>
            <a:endParaRPr lang="el-GR" b="1">
              <a:solidFill>
                <a:srgbClr val="FFFFFF"/>
              </a:solidFill>
              <a:latin typeface="Calibri" charset="0"/>
            </a:endParaRPr>
          </a:p>
          <a:p>
            <a:pPr algn="ctr" eaLnBrk="1">
              <a:buClrTx/>
              <a:buFontTx/>
              <a:buNone/>
            </a:pPr>
            <a:r>
              <a:rPr lang="el-GR" b="1">
                <a:solidFill>
                  <a:srgbClr val="FFFFFF"/>
                </a:solidFill>
                <a:latin typeface="Calibri" charset="0"/>
              </a:rPr>
              <a:t>Severe resp. distress, PH&lt; 7.20</a:t>
            </a:r>
          </a:p>
          <a:p>
            <a:pPr algn="ctr" eaLnBrk="1">
              <a:buClrTx/>
              <a:buFontTx/>
              <a:buNone/>
            </a:pPr>
            <a:r>
              <a:rPr lang="el-GR" b="1">
                <a:solidFill>
                  <a:srgbClr val="FFFFFF"/>
                </a:solidFill>
                <a:latin typeface="Calibri" charset="0"/>
              </a:rPr>
              <a:t>PCO2&gt;45mmHg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8033760" y="5747644"/>
            <a:ext cx="914400" cy="404682"/>
          </a:xfrm>
          <a:prstGeom prst="rect">
            <a:avLst/>
          </a:prstGeom>
          <a:solidFill>
            <a:srgbClr val="99CCFF"/>
          </a:solidFill>
          <a:ln w="216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50616" rIns="91436" bIns="5061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000" b="1">
                <a:solidFill>
                  <a:srgbClr val="000000"/>
                </a:solidFill>
                <a:latin typeface="Calibri" charset="0"/>
              </a:rPr>
              <a:t>YES</a:t>
            </a:r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7968961" y="2665721"/>
            <a:ext cx="914400" cy="404682"/>
          </a:xfrm>
          <a:prstGeom prst="rect">
            <a:avLst/>
          </a:prstGeom>
          <a:solidFill>
            <a:srgbClr val="0099FF"/>
          </a:solidFill>
          <a:ln w="216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50616" rIns="91436" bIns="5061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l-GR" sz="2000" b="1" dirty="0" smtClean="0">
                <a:solidFill>
                  <a:srgbClr val="FFFFFF"/>
                </a:solidFill>
                <a:latin typeface="Calibri" charset="0"/>
              </a:rPr>
              <a:t>N</a:t>
            </a:r>
            <a:r>
              <a:rPr lang="en-US" sz="2000" b="1" dirty="0" smtClean="0">
                <a:solidFill>
                  <a:srgbClr val="FFFFFF"/>
                </a:solidFill>
                <a:latin typeface="Calibri" charset="0"/>
              </a:rPr>
              <a:t>I</a:t>
            </a:r>
            <a:r>
              <a:rPr lang="el-GR" sz="2000" b="1" dirty="0" smtClean="0">
                <a:solidFill>
                  <a:srgbClr val="FFFFFF"/>
                </a:solidFill>
                <a:latin typeface="Calibri" charset="0"/>
              </a:rPr>
              <a:t>V</a:t>
            </a:r>
            <a:r>
              <a:rPr lang="el-GR" sz="20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el-GR" sz="2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4045" name="AutoShape 12"/>
          <p:cNvSpPr>
            <a:spLocks noChangeArrowheads="1"/>
          </p:cNvSpPr>
          <p:nvPr/>
        </p:nvSpPr>
        <p:spPr bwMode="auto">
          <a:xfrm>
            <a:off x="7771681" y="3657984"/>
            <a:ext cx="260640" cy="26066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47118" name="AutoShape 13"/>
          <p:cNvSpPr>
            <a:spLocks noChangeArrowheads="1"/>
          </p:cNvSpPr>
          <p:nvPr/>
        </p:nvSpPr>
        <p:spPr bwMode="auto">
          <a:xfrm>
            <a:off x="7771681" y="4637287"/>
            <a:ext cx="260640" cy="26066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47119" name="AutoShape 14"/>
          <p:cNvSpPr>
            <a:spLocks noChangeArrowheads="1"/>
          </p:cNvSpPr>
          <p:nvPr/>
        </p:nvSpPr>
        <p:spPr bwMode="auto">
          <a:xfrm>
            <a:off x="7771681" y="5813891"/>
            <a:ext cx="260640" cy="26066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391680" y="5551784"/>
            <a:ext cx="4049280" cy="117516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8" tIns="52249" rIns="93068" bIns="5224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endParaRPr lang="el-GR" sz="2000" b="1" dirty="0">
              <a:solidFill>
                <a:srgbClr val="FFFFFF"/>
              </a:solidFill>
              <a:latin typeface="Calibri" charset="0"/>
            </a:endParaRPr>
          </a:p>
          <a:p>
            <a:pPr eaLnBrk="1">
              <a:buClrTx/>
              <a:buFontTx/>
              <a:buNone/>
            </a:pP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strong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recommendation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moderate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certainty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of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evidence</a:t>
            </a:r>
            <a:endParaRPr lang="el-GR" i="1" dirty="0">
              <a:solidFill>
                <a:srgbClr val="FFFFFF"/>
              </a:solidFill>
              <a:latin typeface="Calibri" charset="0"/>
            </a:endParaRPr>
          </a:p>
          <a:p>
            <a:pPr eaLnBrk="1">
              <a:buClrTx/>
              <a:buFontTx/>
              <a:buNone/>
            </a:pP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                               </a:t>
            </a:r>
            <a:r>
              <a:rPr lang="el-GR" sz="1300" i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1300" i="1" dirty="0" err="1">
                <a:solidFill>
                  <a:srgbClr val="FFFFFF"/>
                </a:solidFill>
                <a:latin typeface="Calibri" charset="0"/>
              </a:rPr>
              <a:t>Rochwerg</a:t>
            </a: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1300" i="1" dirty="0" err="1">
                <a:solidFill>
                  <a:srgbClr val="FFFFFF"/>
                </a:solidFill>
                <a:latin typeface="Calibri" charset="0"/>
              </a:rPr>
              <a:t>et</a:t>
            </a: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1300" i="1" dirty="0" err="1">
                <a:solidFill>
                  <a:srgbClr val="FFFFFF"/>
                </a:solidFill>
                <a:latin typeface="Calibri" charset="0"/>
              </a:rPr>
              <a:t>al</a:t>
            </a: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,  ERJ 2017;50:1602426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91680" y="3070403"/>
            <a:ext cx="4049280" cy="117516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8" tIns="52249" rIns="93068" bIns="5224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endParaRPr lang="el-GR" sz="2000" b="1" dirty="0">
              <a:solidFill>
                <a:srgbClr val="FFFFFF"/>
              </a:solidFill>
              <a:latin typeface="Calibri" charset="0"/>
            </a:endParaRPr>
          </a:p>
          <a:p>
            <a:pPr eaLnBrk="1">
              <a:buClrTx/>
              <a:buFontTx/>
              <a:buNone/>
            </a:pP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conditional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recommendation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low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certainty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of</a:t>
            </a:r>
            <a:r>
              <a:rPr lang="el-GR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i="1" dirty="0" err="1">
                <a:solidFill>
                  <a:srgbClr val="FFFFFF"/>
                </a:solidFill>
                <a:latin typeface="Calibri" charset="0"/>
              </a:rPr>
              <a:t>evidence</a:t>
            </a:r>
            <a:endParaRPr lang="el-GR" i="1" dirty="0">
              <a:solidFill>
                <a:srgbClr val="FFFFFF"/>
              </a:solidFill>
              <a:latin typeface="Calibri" charset="0"/>
            </a:endParaRPr>
          </a:p>
          <a:p>
            <a:pPr eaLnBrk="1">
              <a:buClrTx/>
              <a:buFontTx/>
              <a:buNone/>
            </a:pP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                                 </a:t>
            </a:r>
            <a:r>
              <a:rPr lang="el-GR" sz="1300" i="1" dirty="0" err="1" smtClean="0">
                <a:solidFill>
                  <a:srgbClr val="FFFFFF"/>
                </a:solidFill>
                <a:latin typeface="Calibri" charset="0"/>
              </a:rPr>
              <a:t>Rochwerg</a:t>
            </a:r>
            <a:r>
              <a:rPr lang="el-GR" sz="1300" i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1300" i="1" dirty="0" err="1">
                <a:solidFill>
                  <a:srgbClr val="FFFFFF"/>
                </a:solidFill>
                <a:latin typeface="Calibri" charset="0"/>
              </a:rPr>
              <a:t>et</a:t>
            </a: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1300" i="1" dirty="0" err="1">
                <a:solidFill>
                  <a:srgbClr val="FFFFFF"/>
                </a:solidFill>
                <a:latin typeface="Calibri" charset="0"/>
              </a:rPr>
              <a:t>al</a:t>
            </a:r>
            <a:r>
              <a:rPr lang="el-GR" sz="1300" i="1" dirty="0">
                <a:solidFill>
                  <a:srgbClr val="FFFFFF"/>
                </a:solidFill>
                <a:latin typeface="Calibri" charset="0"/>
              </a:rPr>
              <a:t>,  ERJ 2017;50:1602426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303661" y="1816030"/>
            <a:ext cx="4507200" cy="78992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2200" b="1" dirty="0" smtClean="0">
                <a:solidFill>
                  <a:srgbClr val="FFFFFF"/>
                </a:solidFill>
                <a:latin typeface="Calibri" charset="0"/>
              </a:rPr>
              <a:t>pH: the</a:t>
            </a:r>
            <a:r>
              <a:rPr lang="el-GR" sz="22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200" b="1" dirty="0" err="1">
                <a:solidFill>
                  <a:srgbClr val="FFFFFF"/>
                </a:solidFill>
                <a:latin typeface="Calibri" charset="0"/>
              </a:rPr>
              <a:t>most</a:t>
            </a:r>
            <a:r>
              <a:rPr lang="el-GR" sz="2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200" b="1" dirty="0" smtClean="0">
                <a:solidFill>
                  <a:srgbClr val="FFFFFF"/>
                </a:solidFill>
                <a:latin typeface="Calibri" charset="0"/>
              </a:rPr>
              <a:t>important prognostic index</a:t>
            </a:r>
            <a:r>
              <a:rPr lang="en-US" sz="2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2200" b="1" dirty="0" err="1" smtClean="0">
                <a:solidFill>
                  <a:srgbClr val="FFFFFF"/>
                </a:solidFill>
                <a:latin typeface="Calibri" charset="0"/>
              </a:rPr>
              <a:t>for</a:t>
            </a:r>
            <a:r>
              <a:rPr lang="el-GR" sz="22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200" b="1" dirty="0" smtClean="0">
                <a:solidFill>
                  <a:srgbClr val="FFFFFF"/>
                </a:solidFill>
                <a:latin typeface="Calibri" charset="0"/>
              </a:rPr>
              <a:t>patients outcome.</a:t>
            </a:r>
            <a:endParaRPr lang="el-GR" sz="2200" b="1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8" grpId="0" animBg="1"/>
      <p:bldP spid="47119" grpId="0" animBg="1"/>
      <p:bldP spid="47120" grpId="0" animBg="1"/>
      <p:bldP spid="471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296150" cy="139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702419"/>
            <a:ext cx="1323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96" y="1340768"/>
            <a:ext cx="2743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5" y="1651669"/>
            <a:ext cx="5241429" cy="501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276" y="1702927"/>
            <a:ext cx="2750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- Prospective study</a:t>
            </a:r>
          </a:p>
          <a:p>
            <a:r>
              <a:rPr lang="en-US" sz="1400" dirty="0">
                <a:solidFill>
                  <a:schemeClr val="tx2"/>
                </a:solidFill>
              </a:rPr>
              <a:t>-</a:t>
            </a:r>
            <a:r>
              <a:rPr lang="en-US" sz="1400" dirty="0" smtClean="0">
                <a:solidFill>
                  <a:schemeClr val="tx2"/>
                </a:solidFill>
              </a:rPr>
              <a:t>69 </a:t>
            </a:r>
            <a:r>
              <a:rPr lang="en-US" sz="1400" dirty="0" err="1" smtClean="0">
                <a:solidFill>
                  <a:schemeClr val="tx2"/>
                </a:solidFill>
              </a:rPr>
              <a:t>pts</a:t>
            </a:r>
            <a:r>
              <a:rPr lang="en-US" sz="1400" dirty="0" smtClean="0">
                <a:solidFill>
                  <a:schemeClr val="tx2"/>
                </a:solidFill>
              </a:rPr>
              <a:t> with </a:t>
            </a:r>
            <a:r>
              <a:rPr lang="en-US" sz="1400" dirty="0" err="1" smtClean="0">
                <a:solidFill>
                  <a:schemeClr val="tx2"/>
                </a:solidFill>
              </a:rPr>
              <a:t>hypercapnic</a:t>
            </a:r>
            <a:r>
              <a:rPr lang="en-US" sz="1400" dirty="0" smtClean="0">
                <a:solidFill>
                  <a:schemeClr val="tx2"/>
                </a:solidFill>
              </a:rPr>
              <a:t> COPD exacerbation  admitted to ward  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276" y="5145766"/>
            <a:ext cx="2750220" cy="1569660"/>
          </a:xfrm>
          <a:prstGeom prst="rect">
            <a:avLst/>
          </a:prstGeom>
          <a:solidFill>
            <a:srgbClr val="C00000">
              <a:alpha val="6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O</a:t>
            </a:r>
            <a:r>
              <a:rPr lang="el-GR" sz="1600" b="1" dirty="0" smtClean="0">
                <a:solidFill>
                  <a:schemeClr val="bg1"/>
                </a:solidFill>
              </a:rPr>
              <a:t>ι μεικτές </a:t>
            </a:r>
            <a:r>
              <a:rPr lang="el-GR" sz="1600" b="1" dirty="0" err="1" smtClean="0">
                <a:solidFill>
                  <a:schemeClr val="bg1"/>
                </a:solidFill>
              </a:rPr>
              <a:t>οξεοβασικές</a:t>
            </a:r>
            <a:r>
              <a:rPr lang="el-GR" sz="1600" b="1" dirty="0" smtClean="0">
                <a:solidFill>
                  <a:schemeClr val="bg1"/>
                </a:solidFill>
              </a:rPr>
              <a:t> διαταραχές και το γαλακτικό είναι προγνωστικοί παράγοντες που καθορίζουν την ανάγκη  έναρξης και παράτασης του ΝΙ</a:t>
            </a:r>
            <a:r>
              <a:rPr lang="en-US" sz="1600" b="1" dirty="0">
                <a:solidFill>
                  <a:schemeClr val="bg1"/>
                </a:solidFill>
              </a:rPr>
              <a:t>V</a:t>
            </a:r>
            <a:endParaRPr lang="el-GR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05" y="2996952"/>
            <a:ext cx="3605032" cy="19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Έλλειψη 8"/>
          <p:cNvSpPr/>
          <p:nvPr/>
        </p:nvSpPr>
        <p:spPr>
          <a:xfrm>
            <a:off x="6878744" y="3261205"/>
            <a:ext cx="884950" cy="1103899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6012160" y="3261205"/>
            <a:ext cx="576064" cy="551950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7932042" y="2996952"/>
            <a:ext cx="816422" cy="692628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557797" y="2491213"/>
            <a:ext cx="16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Mixed </a:t>
            </a:r>
            <a:r>
              <a:rPr lang="en-US" sz="1200" dirty="0" err="1" smtClean="0">
                <a:solidFill>
                  <a:schemeClr val="accent2"/>
                </a:solidFill>
              </a:rPr>
              <a:t>resp.acidosis</a:t>
            </a:r>
            <a:r>
              <a:rPr lang="en-US" sz="1200" dirty="0" smtClean="0">
                <a:solidFill>
                  <a:schemeClr val="accent2"/>
                </a:solidFill>
              </a:rPr>
              <a:t>/ </a:t>
            </a:r>
            <a:r>
              <a:rPr lang="en-US" sz="1200" dirty="0" err="1" smtClean="0">
                <a:solidFill>
                  <a:schemeClr val="accent2"/>
                </a:solidFill>
              </a:rPr>
              <a:t>metab</a:t>
            </a:r>
            <a:r>
              <a:rPr lang="en-US" sz="1200" dirty="0" smtClean="0">
                <a:solidFill>
                  <a:schemeClr val="accent2"/>
                </a:solidFill>
              </a:rPr>
              <a:t>. alkalosis </a:t>
            </a:r>
            <a:endParaRPr lang="el-GR" sz="1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3399" y="3032040"/>
            <a:ext cx="167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chemeClr val="accent2"/>
                </a:solidFill>
              </a:rPr>
              <a:t>Resp.acidosis</a:t>
            </a:r>
            <a:endParaRPr lang="el-GR" sz="12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4305" y="2642882"/>
            <a:ext cx="16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Mixed </a:t>
            </a:r>
            <a:r>
              <a:rPr lang="en-US" sz="1200" dirty="0" err="1" smtClean="0">
                <a:solidFill>
                  <a:schemeClr val="accent2"/>
                </a:solidFill>
              </a:rPr>
              <a:t>resp.acidosis</a:t>
            </a:r>
            <a:r>
              <a:rPr lang="en-US" sz="1200" dirty="0" smtClean="0">
                <a:solidFill>
                  <a:schemeClr val="accent2"/>
                </a:solidFill>
              </a:rPr>
              <a:t>/ </a:t>
            </a:r>
            <a:r>
              <a:rPr lang="en-US" sz="1200" dirty="0" err="1" smtClean="0">
                <a:solidFill>
                  <a:schemeClr val="accent2"/>
                </a:solidFill>
              </a:rPr>
              <a:t>metab</a:t>
            </a:r>
            <a:r>
              <a:rPr lang="en-US" sz="1200" dirty="0" smtClean="0">
                <a:solidFill>
                  <a:schemeClr val="accent2"/>
                </a:solidFill>
              </a:rPr>
              <a:t>. acidosis</a:t>
            </a:r>
            <a:endParaRPr lang="el-GR" sz="1200" dirty="0">
              <a:solidFill>
                <a:schemeClr val="accent2"/>
              </a:solidFill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3581011" y="1812488"/>
            <a:ext cx="1" cy="41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 flipH="1">
            <a:off x="8621919" y="2873715"/>
            <a:ext cx="84363" cy="15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367465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pH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2882" y="5145766"/>
            <a:ext cx="5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pCO2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832" y="495864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lactate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5460" y="3536154"/>
            <a:ext cx="5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pO2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712" y="1837070"/>
            <a:ext cx="5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HR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5460" y="1702927"/>
            <a:ext cx="5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rR</a:t>
            </a:r>
            <a:endParaRPr lang="el-GR" sz="1200" b="1" dirty="0">
              <a:solidFill>
                <a:srgbClr val="FF0000"/>
              </a:solidFill>
            </a:endParaRPr>
          </a:p>
        </p:txBody>
      </p:sp>
      <p:cxnSp>
        <p:nvCxnSpPr>
          <p:cNvPr id="24" name="Ευθύγραμμο βέλος σύνδεσης 23"/>
          <p:cNvCxnSpPr/>
          <p:nvPr/>
        </p:nvCxnSpPr>
        <p:spPr>
          <a:xfrm flipH="1">
            <a:off x="6522489" y="3184440"/>
            <a:ext cx="203669" cy="156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 flipH="1">
            <a:off x="4073099" y="1764660"/>
            <a:ext cx="384372" cy="872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2744924" y="1507463"/>
            <a:ext cx="2069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Respiratory acidosis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4230216" y="1302995"/>
            <a:ext cx="206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Mixed </a:t>
            </a:r>
            <a:r>
              <a:rPr lang="en-US" sz="1200" i="1" dirty="0" err="1" smtClean="0">
                <a:solidFill>
                  <a:schemeClr val="tx2"/>
                </a:solidFill>
              </a:rPr>
              <a:t>Respir</a:t>
            </a:r>
            <a:r>
              <a:rPr lang="en-US" sz="1200" i="1" dirty="0" smtClean="0">
                <a:solidFill>
                  <a:schemeClr val="tx2"/>
                </a:solidFill>
              </a:rPr>
              <a:t>. Acidosis and metabolic alkalosis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014"/>
            <a:ext cx="590465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2204864"/>
            <a:ext cx="2750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- Retrospective study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-110 </a:t>
            </a:r>
            <a:r>
              <a:rPr lang="en-US" sz="1400" dirty="0" err="1" smtClean="0">
                <a:solidFill>
                  <a:schemeClr val="tx2"/>
                </a:solidFill>
              </a:rPr>
              <a:t>pts</a:t>
            </a:r>
            <a:r>
              <a:rPr lang="en-US" sz="1400" dirty="0" smtClean="0">
                <a:solidFill>
                  <a:schemeClr val="tx2"/>
                </a:solidFill>
              </a:rPr>
              <a:t> with </a:t>
            </a:r>
            <a:r>
              <a:rPr lang="en-US" sz="1400" dirty="0" err="1" smtClean="0">
                <a:solidFill>
                  <a:schemeClr val="tx2"/>
                </a:solidFill>
              </a:rPr>
              <a:t>hypercapnic</a:t>
            </a:r>
            <a:r>
              <a:rPr lang="en-US" sz="1400" dirty="0" smtClean="0">
                <a:solidFill>
                  <a:schemeClr val="tx2"/>
                </a:solidFill>
              </a:rPr>
              <a:t> COPD exacerbation  admitted to ward  </a:t>
            </a:r>
            <a:endParaRPr lang="el-GR" sz="1400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80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12686"/>
            <a:ext cx="945344" cy="35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5417"/>
            <a:ext cx="8114753" cy="98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Στρογγυλεμένο ορθογώνιο 1"/>
          <p:cNvSpPr/>
          <p:nvPr/>
        </p:nvSpPr>
        <p:spPr>
          <a:xfrm>
            <a:off x="6660232" y="2943528"/>
            <a:ext cx="1778049" cy="1493584"/>
          </a:xfrm>
          <a:prstGeom prst="roundRect">
            <a:avLst/>
          </a:prstGeom>
          <a:solidFill>
            <a:srgbClr val="C0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503893" y="2991581"/>
            <a:ext cx="2232248" cy="1479811"/>
          </a:xfrm>
          <a:prstGeom prst="roundRect">
            <a:avLst/>
          </a:prstGeom>
          <a:solidFill>
            <a:srgbClr val="CC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Έλλειψη 2"/>
          <p:cNvSpPr/>
          <p:nvPr/>
        </p:nvSpPr>
        <p:spPr>
          <a:xfrm>
            <a:off x="2187969" y="3861047"/>
            <a:ext cx="864096" cy="405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7117208" y="3861048"/>
            <a:ext cx="864096" cy="421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755576" y="5229200"/>
            <a:ext cx="7992888" cy="830997"/>
          </a:xfrm>
          <a:prstGeom prst="rect">
            <a:avLst/>
          </a:prstGeom>
          <a:solidFill>
            <a:srgbClr val="C00000">
              <a:alpha val="6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 </a:t>
            </a:r>
            <a:r>
              <a:rPr lang="el-GR" sz="2400" b="1" dirty="0" smtClean="0">
                <a:solidFill>
                  <a:schemeClr val="bg1"/>
                </a:solidFill>
              </a:rPr>
              <a:t>μεικτή αναπνευστική οξέωση και μεταβολική οξέωση συσχετίζεται με μεγαλύτερη ανάγκη για ΝΙ</a:t>
            </a:r>
            <a:r>
              <a:rPr lang="en-US" sz="2400" b="1" dirty="0">
                <a:solidFill>
                  <a:schemeClr val="bg1"/>
                </a:solidFill>
              </a:rPr>
              <a:t>V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5038725" y="1363663"/>
            <a:ext cx="3997325" cy="2136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2000" b="1">
                <a:solidFill>
                  <a:schemeClr val="bg1"/>
                </a:solidFill>
                <a:ea typeface="Microsoft YaHei" pitchFamily="34" charset="-122"/>
              </a:rPr>
              <a:t>ΣΤΟΧΟΙ</a:t>
            </a:r>
          </a:p>
          <a:p>
            <a:pPr eaLnBrk="1" hangingPunct="1"/>
            <a:r>
              <a:rPr lang="el-GR" sz="1600" b="1">
                <a:solidFill>
                  <a:schemeClr val="bg1"/>
                </a:solidFill>
                <a:ea typeface="Microsoft YaHei" pitchFamily="34" charset="-122"/>
              </a:rPr>
              <a:t>-Περιορισμός της δυναμικής υπερδιάτασης</a:t>
            </a:r>
          </a:p>
          <a:p>
            <a:pPr eaLnBrk="1" hangingPunct="1"/>
            <a:r>
              <a:rPr lang="el-GR" sz="1600" b="1">
                <a:solidFill>
                  <a:schemeClr val="bg1"/>
                </a:solidFill>
                <a:ea typeface="Microsoft YaHei" pitchFamily="34" charset="-122"/>
              </a:rPr>
              <a:t>- </a:t>
            </a:r>
            <a:r>
              <a:rPr lang="en-US" sz="1600" b="1">
                <a:solidFill>
                  <a:schemeClr val="bg1"/>
                </a:solidFill>
                <a:ea typeface="Microsoft YaHei" pitchFamily="34" charset="-122"/>
              </a:rPr>
              <a:t>A</a:t>
            </a:r>
            <a:r>
              <a:rPr lang="el-GR" sz="1600" b="1">
                <a:solidFill>
                  <a:schemeClr val="bg1"/>
                </a:solidFill>
                <a:ea typeface="Microsoft YaHei" pitchFamily="34" charset="-122"/>
              </a:rPr>
              <a:t>νταλλαγή αερίων</a:t>
            </a:r>
          </a:p>
          <a:p>
            <a:pPr eaLnBrk="1" hangingPunct="1"/>
            <a:r>
              <a:rPr lang="el-GR" sz="1600" b="1">
                <a:solidFill>
                  <a:schemeClr val="bg1"/>
                </a:solidFill>
                <a:ea typeface="Microsoft YaHei" pitchFamily="34" charset="-122"/>
              </a:rPr>
              <a:t>         Διατηρηση </a:t>
            </a:r>
            <a:r>
              <a:rPr lang="en-US" sz="1600" b="1">
                <a:solidFill>
                  <a:schemeClr val="bg1"/>
                </a:solidFill>
                <a:ea typeface="Microsoft YaHei" pitchFamily="34" charset="-122"/>
              </a:rPr>
              <a:t>SpO2 </a:t>
            </a:r>
            <a:r>
              <a:rPr lang="en-US"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rPr>
              <a:t>≈</a:t>
            </a:r>
            <a:r>
              <a:rPr lang="en-US" sz="1600" b="1">
                <a:solidFill>
                  <a:schemeClr val="bg1"/>
                </a:solidFill>
                <a:ea typeface="Microsoft YaHei" pitchFamily="34" charset="-122"/>
              </a:rPr>
              <a:t>90%</a:t>
            </a:r>
            <a:endParaRPr lang="el-GR" sz="1600" b="1">
              <a:solidFill>
                <a:schemeClr val="bg1"/>
              </a:solidFill>
              <a:ea typeface="Microsoft YaHei" pitchFamily="34" charset="-122"/>
            </a:endParaRPr>
          </a:p>
          <a:p>
            <a:pPr eaLnBrk="1" hangingPunct="1"/>
            <a:r>
              <a:rPr lang="el-GR" sz="1600" b="1">
                <a:solidFill>
                  <a:schemeClr val="bg1"/>
                </a:solidFill>
                <a:ea typeface="Microsoft YaHei" pitchFamily="34" charset="-122"/>
              </a:rPr>
              <a:t>         Επίτευξη </a:t>
            </a:r>
            <a:r>
              <a:rPr lang="en-US" sz="1600" b="1">
                <a:solidFill>
                  <a:schemeClr val="bg1"/>
                </a:solidFill>
                <a:ea typeface="Microsoft YaHei" pitchFamily="34" charset="-122"/>
              </a:rPr>
              <a:t>  </a:t>
            </a:r>
            <a:r>
              <a:rPr lang="el-GR" sz="1600" b="1">
                <a:solidFill>
                  <a:schemeClr val="bg1"/>
                </a:solidFill>
                <a:ea typeface="Microsoft YaHei" pitchFamily="34" charset="-122"/>
              </a:rPr>
              <a:t>όχι φυσ.</a:t>
            </a:r>
            <a:r>
              <a:rPr lang="en-US" sz="1600" b="1">
                <a:solidFill>
                  <a:schemeClr val="bg1"/>
                </a:solidFill>
                <a:ea typeface="Microsoft YaHei" pitchFamily="34" charset="-122"/>
              </a:rPr>
              <a:t> PCO2</a:t>
            </a:r>
            <a:endParaRPr lang="el-GR" sz="1600" b="1">
              <a:solidFill>
                <a:schemeClr val="bg1"/>
              </a:solidFill>
              <a:ea typeface="Microsoft YaHei" pitchFamily="34" charset="-122"/>
            </a:endParaRPr>
          </a:p>
          <a:p>
            <a:pPr eaLnBrk="1" hangingPunct="1"/>
            <a:r>
              <a:rPr lang="el-GR" sz="1600" b="1">
                <a:solidFill>
                  <a:schemeClr val="bg1"/>
                </a:solidFill>
                <a:ea typeface="Microsoft YaHei" pitchFamily="34" charset="-122"/>
              </a:rPr>
              <a:t>- Αποφυγή αιμοδυναμικών διαταραχών</a:t>
            </a:r>
            <a:r>
              <a:rPr lang="en-US" sz="1600" b="1">
                <a:solidFill>
                  <a:schemeClr val="bg1"/>
                </a:solidFill>
                <a:ea typeface="Microsoft YaHei" pitchFamily="34" charset="-122"/>
              </a:rPr>
              <a:t> </a:t>
            </a:r>
            <a:r>
              <a:rPr lang="el-GR" sz="1600" b="1">
                <a:solidFill>
                  <a:schemeClr val="bg1"/>
                </a:solidFill>
                <a:ea typeface="Microsoft YaHei" pitchFamily="34" charset="-122"/>
              </a:rPr>
              <a:t> </a:t>
            </a:r>
          </a:p>
          <a:p>
            <a:pPr eaLnBrk="1" hangingPunct="1"/>
            <a:endParaRPr lang="en-US" sz="1600" b="1">
              <a:solidFill>
                <a:schemeClr val="bg1"/>
              </a:solidFill>
              <a:ea typeface="Microsoft YaHei" pitchFamily="34" charset="-122"/>
            </a:endParaRPr>
          </a:p>
          <a:p>
            <a:pPr eaLnBrk="1" hangingPunct="1"/>
            <a:endParaRPr lang="el-GR" sz="1600" b="1">
              <a:solidFill>
                <a:schemeClr val="bg1"/>
              </a:solidFill>
              <a:ea typeface="Microsoft YaHei" pitchFamily="34" charset="-122"/>
            </a:endParaRPr>
          </a:p>
          <a:p>
            <a:pPr eaLnBrk="1" hangingPunct="1"/>
            <a:endParaRPr lang="el-GR" sz="1600" b="1">
              <a:solidFill>
                <a:schemeClr val="bg1"/>
              </a:solidFill>
              <a:ea typeface="Microsoft YaHei" pitchFamily="34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7584" y="5966474"/>
            <a:ext cx="35274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 smtClean="0">
                <a:latin typeface="+mn-lt"/>
                <a:cs typeface="+mn-cs"/>
              </a:rPr>
              <a:t>Darioli</a:t>
            </a:r>
            <a:r>
              <a:rPr lang="en-US" sz="1400" i="1" dirty="0" smtClean="0">
                <a:latin typeface="+mn-lt"/>
                <a:cs typeface="+mn-cs"/>
              </a:rPr>
              <a:t> et al,  Am Rev </a:t>
            </a:r>
            <a:r>
              <a:rPr lang="en-US" sz="1400" i="1" dirty="0" err="1" smtClean="0">
                <a:latin typeface="+mn-lt"/>
                <a:cs typeface="+mn-cs"/>
              </a:rPr>
              <a:t>Respir</a:t>
            </a:r>
            <a:r>
              <a:rPr lang="en-US" sz="1400" i="1" dirty="0" smtClean="0">
                <a:latin typeface="+mn-lt"/>
                <a:cs typeface="+mn-cs"/>
              </a:rPr>
              <a:t> Dis 1984;129:385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73038" y="1203325"/>
            <a:ext cx="1712912" cy="5254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 charset="0"/>
                <a:cs typeface="+mn-cs"/>
              </a:rPr>
              <a:t>VOLUME CONTROL MODE</a:t>
            </a:r>
            <a:endParaRPr lang="el-GR" sz="1400" b="1" dirty="0">
              <a:latin typeface="Calibri" charset="0"/>
              <a:cs typeface="+mn-cs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042988" y="188913"/>
            <a:ext cx="7489825" cy="647700"/>
          </a:xfrm>
          <a:prstGeom prst="rect">
            <a:avLst/>
          </a:prstGeom>
          <a:solidFill>
            <a:srgbClr val="CFE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Παράμετροι στον αναπνευστήρα σε ασθενείς με ΧΑΠ ?</a:t>
            </a:r>
            <a:endParaRPr lang="el-GR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89521" y="2140658"/>
            <a:ext cx="3003549" cy="99236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/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ΕΠΙΤΡΕΠΟΜΕΝΗ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PERMISSIVE</a:t>
            </a:r>
            <a:r>
              <a:rPr lang="el-GR" sz="20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ΥΠΕΡΚΑΠΝΙΑ ΚΑΙ ΟΞΕΩΣΗ</a:t>
            </a:r>
            <a:endParaRPr lang="el-GR" sz="2000" b="1" dirty="0">
              <a:solidFill>
                <a:srgbClr val="FF0000"/>
              </a:solidFill>
              <a:latin typeface="Calibri" charset="0"/>
              <a:cs typeface="+mn-cs"/>
            </a:endParaRPr>
          </a:p>
        </p:txBody>
      </p:sp>
      <p:sp>
        <p:nvSpPr>
          <p:cNvPr id="14343" name="Line 14"/>
          <p:cNvSpPr>
            <a:spLocks noChangeShapeType="1"/>
          </p:cNvSpPr>
          <p:nvPr/>
        </p:nvSpPr>
        <p:spPr bwMode="auto">
          <a:xfrm flipV="1">
            <a:off x="4046538" y="2636838"/>
            <a:ext cx="1462087" cy="0"/>
          </a:xfrm>
          <a:prstGeom prst="line">
            <a:avLst/>
          </a:prstGeom>
          <a:noFill/>
          <a:ln w="43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l-GR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870075" y="3356992"/>
            <a:ext cx="2160588" cy="9937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C00000"/>
                </a:solidFill>
                <a:latin typeface="Calibri" charset="0"/>
                <a:cs typeface="+mn-cs"/>
              </a:rPr>
              <a:t>Ασφαλές όριο ?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Calibri" charset="0"/>
                <a:cs typeface="+mn-cs"/>
              </a:rPr>
              <a:t>pH 7,2  ?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Calibri" charset="0"/>
                <a:cs typeface="+mn-cs"/>
              </a:rPr>
              <a:t>pCO2 </a:t>
            </a:r>
            <a:r>
              <a:rPr lang="en-US" b="1" dirty="0" smtClean="0">
                <a:solidFill>
                  <a:srgbClr val="C00000"/>
                </a:solidFill>
                <a:latin typeface="Calibri"/>
                <a:cs typeface="+mn-cs"/>
              </a:rPr>
              <a:t>≤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  <a:cs typeface="+mn-cs"/>
              </a:rPr>
              <a:t> 80mmHg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rgbClr val="C00000"/>
              </a:solidFill>
              <a:latin typeface="Calibri" charset="0"/>
              <a:cs typeface="+mn-cs"/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6408738" y="2379663"/>
            <a:ext cx="1368425" cy="431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825080" y="4797152"/>
            <a:ext cx="2424614" cy="1134641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/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META</a:t>
            </a:r>
            <a:r>
              <a:rPr lang="el-GR" sz="2000" b="1" dirty="0" smtClean="0">
                <a:solidFill>
                  <a:srgbClr val="FF0000"/>
                </a:solidFill>
                <a:latin typeface="Calibri" charset="0"/>
                <a:cs typeface="+mn-cs"/>
              </a:rPr>
              <a:t>-ΥΠΕΡΚΑΠΝΙΚΗ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FF0000"/>
                </a:solidFill>
                <a:latin typeface="Calibri" charset="0"/>
              </a:rPr>
              <a:t>ΜΕΤ.  ΑΛΚΑΛΩΣΗ</a:t>
            </a:r>
            <a:endParaRPr lang="el-GR" sz="2000" b="1" dirty="0">
              <a:solidFill>
                <a:srgbClr val="FF0000"/>
              </a:solidFill>
              <a:latin typeface="Calibri" charset="0"/>
              <a:cs typeface="+mn-cs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7092950" y="2918916"/>
            <a:ext cx="0" cy="1878235"/>
          </a:xfrm>
          <a:prstGeom prst="line">
            <a:avLst/>
          </a:prstGeom>
          <a:noFill/>
          <a:ln w="43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27"/>
            <a:ext cx="6696075" cy="15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11" y="1316782"/>
            <a:ext cx="36290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73056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495547" y="2152474"/>
            <a:ext cx="1304674" cy="360040"/>
          </a:xfrm>
          <a:prstGeom prst="wedgeRoundRectCallout">
            <a:avLst>
              <a:gd name="adj1" fmla="val -3165"/>
              <a:gd name="adj2" fmla="val 111341"/>
              <a:gd name="adj3" fmla="val 16667"/>
            </a:avLst>
          </a:prstGeom>
          <a:solidFill>
            <a:srgbClr val="CCFFFF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Stable respiratory with </a:t>
            </a:r>
            <a:r>
              <a:rPr lang="en-US" sz="1100" dirty="0" smtClean="0">
                <a:solidFill>
                  <a:schemeClr val="tx2"/>
                </a:solidFill>
                <a:latin typeface="Calibri"/>
              </a:rPr>
              <a:t>↑</a:t>
            </a:r>
            <a:r>
              <a:rPr lang="en-US" sz="1100" dirty="0" smtClean="0">
                <a:solidFill>
                  <a:schemeClr val="tx2"/>
                </a:solidFill>
              </a:rPr>
              <a:t>HCO3</a:t>
            </a:r>
            <a:endParaRPr lang="el-GR" sz="1100" dirty="0">
              <a:solidFill>
                <a:schemeClr val="tx2"/>
              </a:solidFill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4862638" y="2152474"/>
            <a:ext cx="1304674" cy="360040"/>
          </a:xfrm>
          <a:prstGeom prst="wedgeRoundRectCallout">
            <a:avLst>
              <a:gd name="adj1" fmla="val -6759"/>
              <a:gd name="adj2" fmla="val 101572"/>
              <a:gd name="adj3" fmla="val 16667"/>
            </a:avLst>
          </a:prstGeom>
          <a:solidFill>
            <a:srgbClr val="CCFFFF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Stable respiratory with </a:t>
            </a:r>
            <a:r>
              <a:rPr lang="en-US" sz="1100" dirty="0" smtClean="0">
                <a:solidFill>
                  <a:schemeClr val="tx2"/>
                </a:solidFill>
                <a:latin typeface="Calibri"/>
              </a:rPr>
              <a:t>no </a:t>
            </a:r>
            <a:r>
              <a:rPr lang="en-US" sz="1100" dirty="0">
                <a:solidFill>
                  <a:schemeClr val="tx2"/>
                </a:solidFill>
              </a:rPr>
              <a:t>↑ </a:t>
            </a:r>
            <a:r>
              <a:rPr lang="en-US" sz="1100" dirty="0" smtClean="0">
                <a:solidFill>
                  <a:schemeClr val="tx2"/>
                </a:solidFill>
              </a:rPr>
              <a:t>HCO3</a:t>
            </a:r>
            <a:endParaRPr lang="el-GR" sz="1100" dirty="0">
              <a:solidFill>
                <a:schemeClr val="tx2"/>
              </a:solidFill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6185163" y="2152474"/>
            <a:ext cx="1424551" cy="360040"/>
          </a:xfrm>
          <a:prstGeom prst="wedgeRoundRectCallout">
            <a:avLst>
              <a:gd name="adj1" fmla="val -6759"/>
              <a:gd name="adj2" fmla="val 101572"/>
              <a:gd name="adj3" fmla="val 16667"/>
            </a:avLst>
          </a:prstGeom>
          <a:solidFill>
            <a:srgbClr val="CCFFFF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Unstable respiratory with ↑ HCO3</a:t>
            </a:r>
            <a:endParaRPr lang="el-GR" sz="1100" dirty="0">
              <a:solidFill>
                <a:schemeClr val="tx2"/>
              </a:solidFill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7695785" y="2164197"/>
            <a:ext cx="1424551" cy="360040"/>
          </a:xfrm>
          <a:prstGeom prst="wedgeRoundRectCallout">
            <a:avLst>
              <a:gd name="adj1" fmla="val -6759"/>
              <a:gd name="adj2" fmla="val 101572"/>
              <a:gd name="adj3" fmla="val 16667"/>
            </a:avLst>
          </a:prstGeom>
          <a:solidFill>
            <a:srgbClr val="CCFFFF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Unstable respiratory with no ↑ HCO3</a:t>
            </a:r>
            <a:endParaRPr lang="el-GR" sz="1100" dirty="0">
              <a:solidFill>
                <a:schemeClr val="tx2"/>
              </a:solidFill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5531852" y="5491131"/>
            <a:ext cx="864096" cy="20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6897439" y="5497322"/>
            <a:ext cx="864096" cy="20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04346" y="1323925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- Prospective </a:t>
            </a:r>
            <a:r>
              <a:rPr lang="en-US" sz="1400" dirty="0" err="1" smtClean="0">
                <a:solidFill>
                  <a:schemeClr val="tx2"/>
                </a:solidFill>
              </a:rPr>
              <a:t>obsevational</a:t>
            </a:r>
            <a:r>
              <a:rPr lang="en-US" sz="1400" dirty="0" smtClean="0">
                <a:solidFill>
                  <a:schemeClr val="tx2"/>
                </a:solidFill>
              </a:rPr>
              <a:t> study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-128 </a:t>
            </a:r>
            <a:r>
              <a:rPr lang="en-US" sz="1400" dirty="0" err="1" smtClean="0">
                <a:solidFill>
                  <a:schemeClr val="tx2"/>
                </a:solidFill>
              </a:rPr>
              <a:t>pts</a:t>
            </a:r>
            <a:r>
              <a:rPr lang="en-US" sz="1400" dirty="0" smtClean="0">
                <a:solidFill>
                  <a:schemeClr val="tx2"/>
                </a:solidFill>
              </a:rPr>
              <a:t> with chronic RF admitted to ward or ICU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-to describe AB disorders with the Steward approach and the conventional method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5547" y="3817839"/>
            <a:ext cx="83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(acidosis)</a:t>
            </a:r>
            <a:endParaRPr lang="el-GR" sz="1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547" y="4430840"/>
            <a:ext cx="83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(</a:t>
            </a:r>
            <a:r>
              <a:rPr lang="en-US" sz="1200" dirty="0" err="1" smtClean="0">
                <a:solidFill>
                  <a:schemeClr val="accent2"/>
                </a:solidFill>
              </a:rPr>
              <a:t>alcalosis</a:t>
            </a:r>
            <a:r>
              <a:rPr lang="en-US" sz="1200" dirty="0" smtClean="0">
                <a:solidFill>
                  <a:schemeClr val="accent2"/>
                </a:solidFill>
              </a:rPr>
              <a:t>)</a:t>
            </a:r>
            <a:endParaRPr lang="el-GR" sz="1200" dirty="0">
              <a:solidFill>
                <a:schemeClr val="accent2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8256240" y="4227971"/>
            <a:ext cx="864096" cy="341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4147884" y="4721739"/>
            <a:ext cx="864096" cy="341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0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27"/>
            <a:ext cx="6696075" cy="15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11" y="1316782"/>
            <a:ext cx="36290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73056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495547" y="2152474"/>
            <a:ext cx="1304674" cy="360040"/>
          </a:xfrm>
          <a:prstGeom prst="wedgeRoundRectCallout">
            <a:avLst>
              <a:gd name="adj1" fmla="val -3165"/>
              <a:gd name="adj2" fmla="val 111341"/>
              <a:gd name="adj3" fmla="val 16667"/>
            </a:avLst>
          </a:prstGeom>
          <a:solidFill>
            <a:srgbClr val="CCFFFF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Stable respiratory with </a:t>
            </a:r>
            <a:r>
              <a:rPr lang="en-US" sz="1100" dirty="0" smtClean="0">
                <a:solidFill>
                  <a:schemeClr val="tx2"/>
                </a:solidFill>
                <a:latin typeface="Calibri"/>
              </a:rPr>
              <a:t>↑</a:t>
            </a:r>
            <a:r>
              <a:rPr lang="en-US" sz="1100" dirty="0" smtClean="0">
                <a:solidFill>
                  <a:schemeClr val="tx2"/>
                </a:solidFill>
              </a:rPr>
              <a:t>HCO3</a:t>
            </a:r>
            <a:endParaRPr lang="el-GR" sz="1100" dirty="0">
              <a:solidFill>
                <a:schemeClr val="tx2"/>
              </a:solidFill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4862638" y="2152474"/>
            <a:ext cx="1304674" cy="360040"/>
          </a:xfrm>
          <a:prstGeom prst="wedgeRoundRectCallout">
            <a:avLst>
              <a:gd name="adj1" fmla="val -6759"/>
              <a:gd name="adj2" fmla="val 101572"/>
              <a:gd name="adj3" fmla="val 16667"/>
            </a:avLst>
          </a:prstGeom>
          <a:solidFill>
            <a:srgbClr val="CCFFFF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Stable respiratory with </a:t>
            </a:r>
            <a:r>
              <a:rPr lang="en-US" sz="1100" dirty="0" smtClean="0">
                <a:solidFill>
                  <a:schemeClr val="tx2"/>
                </a:solidFill>
                <a:latin typeface="Calibri"/>
              </a:rPr>
              <a:t>no </a:t>
            </a:r>
            <a:r>
              <a:rPr lang="en-US" sz="1100" dirty="0">
                <a:solidFill>
                  <a:schemeClr val="tx2"/>
                </a:solidFill>
              </a:rPr>
              <a:t>↑ </a:t>
            </a:r>
            <a:r>
              <a:rPr lang="en-US" sz="1100" dirty="0" smtClean="0">
                <a:solidFill>
                  <a:schemeClr val="tx2"/>
                </a:solidFill>
              </a:rPr>
              <a:t>HCO3</a:t>
            </a:r>
            <a:endParaRPr lang="el-GR" sz="1100" dirty="0">
              <a:solidFill>
                <a:schemeClr val="tx2"/>
              </a:solidFill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6185163" y="2152474"/>
            <a:ext cx="1424551" cy="360040"/>
          </a:xfrm>
          <a:prstGeom prst="wedgeRoundRectCallout">
            <a:avLst>
              <a:gd name="adj1" fmla="val -6759"/>
              <a:gd name="adj2" fmla="val 101572"/>
              <a:gd name="adj3" fmla="val 16667"/>
            </a:avLst>
          </a:prstGeom>
          <a:solidFill>
            <a:srgbClr val="CCFFFF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Unstable respiratory with ↑ HCO3</a:t>
            </a:r>
            <a:endParaRPr lang="el-GR" sz="1100" dirty="0">
              <a:solidFill>
                <a:schemeClr val="tx2"/>
              </a:solidFill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7695785" y="2164197"/>
            <a:ext cx="1424551" cy="360040"/>
          </a:xfrm>
          <a:prstGeom prst="wedgeRoundRectCallout">
            <a:avLst>
              <a:gd name="adj1" fmla="val -6759"/>
              <a:gd name="adj2" fmla="val 101572"/>
              <a:gd name="adj3" fmla="val 16667"/>
            </a:avLst>
          </a:prstGeom>
          <a:solidFill>
            <a:srgbClr val="CCFFFF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Unstable respiratory with no ↑ HCO3</a:t>
            </a:r>
            <a:endParaRPr lang="el-GR" sz="1100" dirty="0">
              <a:solidFill>
                <a:schemeClr val="tx2"/>
              </a:solidFill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5531852" y="5491131"/>
            <a:ext cx="864096" cy="20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6897439" y="5497322"/>
            <a:ext cx="864096" cy="20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07504" y="1638761"/>
            <a:ext cx="2750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- Prospective </a:t>
            </a:r>
            <a:r>
              <a:rPr lang="en-US" sz="1400" dirty="0" err="1" smtClean="0">
                <a:solidFill>
                  <a:schemeClr val="tx2"/>
                </a:solidFill>
              </a:rPr>
              <a:t>obsevational</a:t>
            </a:r>
            <a:r>
              <a:rPr lang="en-US" sz="1400" dirty="0" smtClean="0">
                <a:solidFill>
                  <a:schemeClr val="tx2"/>
                </a:solidFill>
              </a:rPr>
              <a:t> study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-128 </a:t>
            </a:r>
            <a:r>
              <a:rPr lang="en-US" sz="1400" dirty="0" err="1" smtClean="0">
                <a:solidFill>
                  <a:schemeClr val="tx2"/>
                </a:solidFill>
              </a:rPr>
              <a:t>pts</a:t>
            </a:r>
            <a:r>
              <a:rPr lang="en-US" sz="1400" dirty="0" smtClean="0">
                <a:solidFill>
                  <a:schemeClr val="tx2"/>
                </a:solidFill>
              </a:rPr>
              <a:t> with chronic RF admitted to ward or ICU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-to describe AB disorders with the Steward approach and the conventional method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5547" y="3817839"/>
            <a:ext cx="83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(acidosis)</a:t>
            </a:r>
            <a:endParaRPr lang="el-GR" sz="1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547" y="4430840"/>
            <a:ext cx="83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(</a:t>
            </a:r>
            <a:r>
              <a:rPr lang="en-US" sz="1200" dirty="0" err="1" smtClean="0">
                <a:solidFill>
                  <a:schemeClr val="accent2"/>
                </a:solidFill>
              </a:rPr>
              <a:t>alcalosis</a:t>
            </a:r>
            <a:r>
              <a:rPr lang="en-US" sz="1200" dirty="0" smtClean="0">
                <a:solidFill>
                  <a:schemeClr val="accent2"/>
                </a:solidFill>
              </a:rPr>
              <a:t>)</a:t>
            </a:r>
            <a:endParaRPr lang="el-GR" sz="1200" dirty="0">
              <a:solidFill>
                <a:schemeClr val="accent2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8256240" y="4227971"/>
            <a:ext cx="864096" cy="341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4147884" y="4721739"/>
            <a:ext cx="864096" cy="341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326976" y="5787497"/>
            <a:ext cx="8679468" cy="1077218"/>
          </a:xfrm>
          <a:prstGeom prst="rect">
            <a:avLst/>
          </a:prstGeom>
          <a:solidFill>
            <a:srgbClr val="C00000">
              <a:alpha val="69000"/>
            </a:srgbClr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- Στους ασθενείς με χρόνια ΑΑ εμφανίζονται πολύπλοκες διαταραχές της </a:t>
            </a:r>
            <a:r>
              <a:rPr lang="el-GR" sz="1600" b="1" dirty="0" err="1" smtClean="0">
                <a:solidFill>
                  <a:schemeClr val="bg1"/>
                </a:solidFill>
              </a:rPr>
              <a:t>οξεοβασικής</a:t>
            </a:r>
            <a:r>
              <a:rPr lang="el-GR" sz="1600" b="1" dirty="0" smtClean="0">
                <a:solidFill>
                  <a:schemeClr val="bg1"/>
                </a:solidFill>
              </a:rPr>
              <a:t> ισορροπίας. 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-   Σε μερικούς με αυξημένα </a:t>
            </a:r>
            <a:r>
              <a:rPr lang="en-US" sz="1600" b="1" dirty="0" smtClean="0">
                <a:solidFill>
                  <a:schemeClr val="bg1"/>
                </a:solidFill>
              </a:rPr>
              <a:t>HCO3 </a:t>
            </a:r>
            <a:r>
              <a:rPr lang="el-GR" sz="1600" b="1" dirty="0" smtClean="0">
                <a:solidFill>
                  <a:schemeClr val="bg1"/>
                </a:solidFill>
              </a:rPr>
              <a:t> εμφανίζεται μετ. </a:t>
            </a:r>
            <a:r>
              <a:rPr lang="el-GR" sz="1600" b="1" dirty="0" err="1" smtClean="0">
                <a:solidFill>
                  <a:schemeClr val="bg1"/>
                </a:solidFill>
              </a:rPr>
              <a:t>αλκάλωση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l-GR" sz="1600" b="1" dirty="0" smtClean="0">
                <a:solidFill>
                  <a:schemeClr val="bg1"/>
                </a:solidFill>
              </a:rPr>
              <a:t>Σε μερικούς με μη αυξημένα </a:t>
            </a:r>
            <a:r>
              <a:rPr lang="en-US" sz="1600" b="1" dirty="0" smtClean="0">
                <a:solidFill>
                  <a:schemeClr val="bg1"/>
                </a:solidFill>
              </a:rPr>
              <a:t>HCO3 </a:t>
            </a:r>
            <a:r>
              <a:rPr lang="el-GR" sz="1600" b="1" dirty="0" smtClean="0">
                <a:solidFill>
                  <a:schemeClr val="bg1"/>
                </a:solidFill>
              </a:rPr>
              <a:t> </a:t>
            </a:r>
            <a:r>
              <a:rPr lang="el-GR" sz="1600" b="1" dirty="0">
                <a:solidFill>
                  <a:schemeClr val="bg1"/>
                </a:solidFill>
              </a:rPr>
              <a:t>εμφανίζεται μετ. </a:t>
            </a:r>
            <a:r>
              <a:rPr lang="el-GR" sz="1600" b="1" dirty="0" smtClean="0">
                <a:solidFill>
                  <a:schemeClr val="bg1"/>
                </a:solidFill>
              </a:rPr>
              <a:t>οξέωση</a:t>
            </a:r>
          </a:p>
          <a:p>
            <a:pPr marL="285750" indent="-285750">
              <a:buFontTx/>
              <a:buChar char="-"/>
            </a:pPr>
            <a:r>
              <a:rPr lang="el-GR" sz="1600" b="1" dirty="0" smtClean="0">
                <a:solidFill>
                  <a:schemeClr val="bg1"/>
                </a:solidFill>
              </a:rPr>
              <a:t>Η διαγνωστική απόδοση της μεθόδου </a:t>
            </a:r>
            <a:r>
              <a:rPr lang="en-US" sz="1600" b="1" dirty="0" smtClean="0">
                <a:solidFill>
                  <a:schemeClr val="bg1"/>
                </a:solidFill>
              </a:rPr>
              <a:t>Steward </a:t>
            </a:r>
            <a:r>
              <a:rPr lang="el-GR" sz="1600" b="1" dirty="0">
                <a:solidFill>
                  <a:schemeClr val="bg1"/>
                </a:solidFill>
              </a:rPr>
              <a:t>φ</a:t>
            </a:r>
            <a:r>
              <a:rPr lang="el-GR" sz="1600" b="1" dirty="0" smtClean="0">
                <a:solidFill>
                  <a:schemeClr val="bg1"/>
                </a:solidFill>
              </a:rPr>
              <a:t>αίνεται ότι είναι καλύτερη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solidFill>
            <a:srgbClr val="CCFFFF">
              <a:alpha val="87000"/>
            </a:srgbClr>
          </a:solidFill>
        </p:spPr>
        <p:txBody>
          <a:bodyPr>
            <a:normAutofit/>
          </a:bodyPr>
          <a:lstStyle/>
          <a:p>
            <a:r>
              <a:rPr lang="el-GR" sz="3200" b="1" dirty="0" err="1"/>
              <a:t>Οξεοβασικές</a:t>
            </a:r>
            <a:r>
              <a:rPr lang="el-GR" sz="3200" b="1" dirty="0"/>
              <a:t> διαταραχές σε ασθενείς </a:t>
            </a:r>
            <a:r>
              <a:rPr lang="el-GR" sz="3200" b="1" dirty="0" smtClean="0"/>
              <a:t>με</a:t>
            </a:r>
            <a:r>
              <a:rPr lang="en-US" sz="3200" b="1" dirty="0" smtClean="0"/>
              <a:t> </a:t>
            </a:r>
            <a:r>
              <a:rPr lang="el-GR" sz="3200" b="1" dirty="0" smtClean="0"/>
              <a:t>ΧΑΠ </a:t>
            </a:r>
            <a:r>
              <a:rPr lang="el-GR" sz="3200" b="1" dirty="0"/>
              <a:t>στον ύπνο</a:t>
            </a:r>
          </a:p>
        </p:txBody>
      </p:sp>
    </p:spTree>
    <p:extLst>
      <p:ext uri="{BB962C8B-B14F-4D97-AF65-F5344CB8AC3E}">
        <p14:creationId xmlns:p14="http://schemas.microsoft.com/office/powerpoint/2010/main" val="7265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5328592" cy="392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1580" y="188640"/>
            <a:ext cx="7560840" cy="115212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Αναπνευστικές δι</a:t>
            </a:r>
            <a:r>
              <a:rPr lang="el-GR" sz="2400" b="1" dirty="0">
                <a:solidFill>
                  <a:srgbClr val="FFFFFF"/>
                </a:solidFill>
                <a:latin typeface="Calibri" charset="0"/>
              </a:rPr>
              <a:t>α</a:t>
            </a: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ταραχές στον ύπνο σε ασθενείς με ΧΑΠ</a:t>
            </a:r>
            <a:r>
              <a:rPr lang="en-US" sz="2400" b="1" dirty="0" smtClean="0">
                <a:solidFill>
                  <a:srgbClr val="FFFFFF"/>
                </a:solidFill>
                <a:latin typeface="Calibri" charset="0"/>
              </a:rPr>
              <a:t>:</a:t>
            </a:r>
            <a:endParaRPr lang="el-GR" sz="2400" b="1" dirty="0" smtClean="0">
              <a:solidFill>
                <a:srgbClr val="FFFF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dirty="0" err="1" smtClean="0">
                <a:solidFill>
                  <a:srgbClr val="FFFFFF"/>
                </a:solidFill>
                <a:latin typeface="Calibri" charset="0"/>
              </a:rPr>
              <a:t>Παθοφυσιολογικοί</a:t>
            </a:r>
            <a:r>
              <a:rPr lang="el-GR" sz="2400" b="1" dirty="0" smtClean="0">
                <a:solidFill>
                  <a:srgbClr val="FFFFFF"/>
                </a:solidFill>
                <a:latin typeface="Calibri" charset="0"/>
              </a:rPr>
              <a:t> μηχανισμοί</a:t>
            </a:r>
            <a:endParaRPr lang="en-US" sz="2400" b="1" dirty="0" smtClean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" y="3874778"/>
            <a:ext cx="5203583" cy="296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6323348"/>
            <a:ext cx="5256212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Mc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Nicholas et al, </a:t>
            </a:r>
            <a:r>
              <a:rPr lang="fr-FR" sz="1400" dirty="0" err="1" smtClean="0">
                <a:solidFill>
                  <a:schemeClr val="tx1"/>
                </a:solidFill>
              </a:rPr>
              <a:t>Eur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Respir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Rev</a:t>
            </a:r>
            <a:r>
              <a:rPr lang="fr-FR" sz="1400" dirty="0">
                <a:solidFill>
                  <a:schemeClr val="tx1"/>
                </a:solidFill>
              </a:rPr>
              <a:t> 2013; 22: 365–375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</a:t>
            </a:r>
            <a:endParaRPr lang="el-G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580112" y="3645024"/>
            <a:ext cx="1512168" cy="50405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5590162" y="4974368"/>
            <a:ext cx="12140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Transient </a:t>
            </a:r>
            <a:r>
              <a:rPr lang="en-US" sz="1400" dirty="0" err="1" smtClean="0"/>
              <a:t>hypercapnia</a:t>
            </a:r>
            <a:endParaRPr lang="el-GR" sz="1400" dirty="0"/>
          </a:p>
        </p:txBody>
      </p:sp>
      <p:sp>
        <p:nvSpPr>
          <p:cNvPr id="8" name="Ορθογώνιο 7"/>
          <p:cNvSpPr/>
          <p:nvPr/>
        </p:nvSpPr>
        <p:spPr>
          <a:xfrm>
            <a:off x="5580112" y="4993532"/>
            <a:ext cx="1224136" cy="50405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6084168" y="4149080"/>
            <a:ext cx="0" cy="82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9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9361"/>
            <a:ext cx="6984776" cy="511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707904" y="6323348"/>
            <a:ext cx="5256212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4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1400" b="1" i="1" dirty="0" err="1">
                <a:solidFill>
                  <a:schemeClr val="tx1"/>
                </a:solidFill>
                <a:latin typeface="+mn-lt"/>
              </a:rPr>
              <a:t>Testelmans</a:t>
            </a:r>
            <a:r>
              <a:rPr lang="el-GR" sz="1400" i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l-GR" sz="1400" i="1" dirty="0" err="1">
                <a:solidFill>
                  <a:srgbClr val="000000"/>
                </a:solidFill>
                <a:latin typeface="Calibri" pitchFamily="34" charset="0"/>
              </a:rPr>
              <a:t>Thoracic.org</a:t>
            </a:r>
            <a:r>
              <a:rPr lang="el-GR" sz="1400" i="1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l-GR" sz="1400" i="1" dirty="0" err="1">
                <a:solidFill>
                  <a:srgbClr val="000000"/>
                </a:solidFill>
                <a:latin typeface="Calibri" pitchFamily="34" charset="0"/>
              </a:rPr>
              <a:t>clinical</a:t>
            </a:r>
            <a:r>
              <a:rPr lang="el-GR" sz="1400" i="1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l-GR" sz="1400" i="1" dirty="0" err="1">
                <a:solidFill>
                  <a:srgbClr val="000000"/>
                </a:solidFill>
                <a:latin typeface="Calibri" pitchFamily="34" charset="0"/>
              </a:rPr>
              <a:t>sleep</a:t>
            </a:r>
            <a:r>
              <a:rPr lang="el-GR" sz="1400" i="1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l-GR" sz="1400" i="1" dirty="0" err="1">
                <a:solidFill>
                  <a:srgbClr val="000000"/>
                </a:solidFill>
                <a:latin typeface="Calibri" pitchFamily="34" charset="0"/>
              </a:rPr>
              <a:t>sleep</a:t>
            </a:r>
            <a:r>
              <a:rPr lang="el-GR" sz="1400" i="1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l-GR" sz="1400" i="1" dirty="0" err="1">
                <a:solidFill>
                  <a:srgbClr val="000000"/>
                </a:solidFill>
                <a:latin typeface="Calibri" pitchFamily="34" charset="0"/>
              </a:rPr>
              <a:t>fragments</a:t>
            </a:r>
            <a:r>
              <a:rPr lang="el-GR" sz="14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540" y="162143"/>
            <a:ext cx="8064896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l-GR" sz="1600" dirty="0" err="1" smtClean="0">
                <a:solidFill>
                  <a:schemeClr val="bg1"/>
                </a:solidFill>
              </a:rPr>
              <a:t>Ανδρας</a:t>
            </a:r>
            <a:r>
              <a:rPr lang="el-GR" sz="1600" dirty="0" smtClean="0">
                <a:solidFill>
                  <a:schemeClr val="bg1"/>
                </a:solidFill>
              </a:rPr>
              <a:t> 67 </a:t>
            </a:r>
            <a:r>
              <a:rPr lang="el-GR" sz="1600" dirty="0" err="1" smtClean="0">
                <a:solidFill>
                  <a:schemeClr val="bg1"/>
                </a:solidFill>
              </a:rPr>
              <a:t>ετων</a:t>
            </a:r>
            <a:r>
              <a:rPr lang="el-GR" sz="1600" dirty="0" smtClean="0">
                <a:solidFill>
                  <a:schemeClr val="bg1"/>
                </a:solidFill>
              </a:rPr>
              <a:t> με ΧΑΠ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l-GR" sz="1600" dirty="0" smtClean="0">
                <a:solidFill>
                  <a:schemeClr val="bg1"/>
                </a:solidFill>
              </a:rPr>
              <a:t>και </a:t>
            </a:r>
            <a:r>
              <a:rPr lang="en-US" sz="1600" dirty="0" smtClean="0">
                <a:solidFill>
                  <a:schemeClr val="bg1"/>
                </a:solidFill>
              </a:rPr>
              <a:t>BMI</a:t>
            </a:r>
            <a:r>
              <a:rPr lang="el-GR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smtClean="0">
                <a:solidFill>
                  <a:schemeClr val="bg1"/>
                </a:solidFill>
              </a:rPr>
              <a:t>30.5 kg/m</a:t>
            </a:r>
            <a:r>
              <a:rPr lang="en-US" sz="1600" baseline="30000" dirty="0" smtClean="0">
                <a:solidFill>
                  <a:schemeClr val="bg1"/>
                </a:solidFill>
              </a:rPr>
              <a:t>2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παραπέμθηκε</a:t>
            </a:r>
            <a:r>
              <a:rPr lang="el-GR" sz="1600" dirty="0" smtClean="0">
                <a:solidFill>
                  <a:schemeClr val="bg1"/>
                </a:solidFill>
              </a:rPr>
              <a:t> για μελέτη ύπνου στα πλαίσια ερευνητικού πρωτοκόλλου. </a:t>
            </a:r>
            <a:r>
              <a:rPr lang="el-GR" sz="1600" dirty="0" err="1" smtClean="0">
                <a:solidFill>
                  <a:schemeClr val="bg1"/>
                </a:solidFill>
              </a:rPr>
              <a:t>Σπιρομέτρηση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FEV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 of 66 % predicted, FEV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/FVC of 67% and a residual volume of 135% predicted. </a:t>
            </a:r>
            <a:r>
              <a:rPr lang="el-GR" sz="1600" dirty="0" smtClean="0">
                <a:solidFill>
                  <a:schemeClr val="bg1"/>
                </a:solidFill>
              </a:rPr>
              <a:t>Αέρια αίματος σε κατάσταση εγρήγορσης και σε </a:t>
            </a:r>
            <a:r>
              <a:rPr lang="el-GR" sz="1600" dirty="0" err="1" smtClean="0">
                <a:solidFill>
                  <a:schemeClr val="bg1"/>
                </a:solidFill>
              </a:rPr>
              <a:t>ατμ</a:t>
            </a:r>
            <a:r>
              <a:rPr lang="el-GR" sz="1600" dirty="0" smtClean="0">
                <a:solidFill>
                  <a:schemeClr val="bg1"/>
                </a:solidFill>
              </a:rPr>
              <a:t> αέρα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PaO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  <a:r>
              <a:rPr lang="el-GR" sz="1600" dirty="0">
                <a:solidFill>
                  <a:schemeClr val="bg1"/>
                </a:solidFill>
              </a:rPr>
              <a:t>=</a:t>
            </a:r>
            <a:r>
              <a:rPr lang="en-US" sz="1600" dirty="0" smtClean="0">
                <a:solidFill>
                  <a:schemeClr val="bg1"/>
                </a:solidFill>
              </a:rPr>
              <a:t>75 </a:t>
            </a:r>
            <a:r>
              <a:rPr lang="en-US" sz="1600" dirty="0">
                <a:solidFill>
                  <a:schemeClr val="bg1"/>
                </a:solidFill>
              </a:rPr>
              <a:t>mmHg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PaCO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  <a:r>
              <a:rPr lang="el-GR" sz="1600" dirty="0">
                <a:solidFill>
                  <a:schemeClr val="bg1"/>
                </a:solidFill>
              </a:rPr>
              <a:t>=</a:t>
            </a:r>
            <a:r>
              <a:rPr lang="en-US" sz="1600" dirty="0" smtClean="0">
                <a:solidFill>
                  <a:schemeClr val="bg1"/>
                </a:solidFill>
              </a:rPr>
              <a:t>35 </a:t>
            </a:r>
            <a:r>
              <a:rPr lang="en-US" sz="1600" dirty="0">
                <a:solidFill>
                  <a:schemeClr val="bg1"/>
                </a:solidFill>
              </a:rPr>
              <a:t>mmHg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r>
              <a:rPr lang="el-GR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HCO3=29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Δεξιό βέλος 4"/>
          <p:cNvSpPr/>
          <p:nvPr/>
        </p:nvSpPr>
        <p:spPr>
          <a:xfrm>
            <a:off x="251520" y="4797152"/>
            <a:ext cx="86409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εξιό βέλος 5"/>
          <p:cNvSpPr/>
          <p:nvPr/>
        </p:nvSpPr>
        <p:spPr>
          <a:xfrm>
            <a:off x="251520" y="5445224"/>
            <a:ext cx="86409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2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0" y="227544"/>
            <a:ext cx="8223840" cy="123421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900" b="1" dirty="0">
                <a:solidFill>
                  <a:srgbClr val="800000"/>
                </a:solidFill>
                <a:latin typeface="Calibri" pitchFamily="32" charset="0"/>
              </a:rPr>
              <a:t>ΧΑΠ: 3η αιτία θανάτου παγκοσμίως, </a:t>
            </a:r>
            <a:br>
              <a:rPr lang="el-GR" sz="2900" b="1" dirty="0">
                <a:solidFill>
                  <a:srgbClr val="800000"/>
                </a:solidFill>
                <a:latin typeface="Calibri" pitchFamily="32" charset="0"/>
              </a:rPr>
            </a:br>
            <a:r>
              <a:rPr lang="el-GR" sz="2900" b="1" dirty="0">
                <a:solidFill>
                  <a:srgbClr val="800000"/>
                </a:solidFill>
                <a:latin typeface="Calibri" pitchFamily="32" charset="0"/>
              </a:rPr>
              <a:t>υπεύθυνη  για το 5.6% των </a:t>
            </a:r>
            <a:r>
              <a:rPr lang="el-GR" sz="2900" b="1" dirty="0" smtClean="0">
                <a:solidFill>
                  <a:srgbClr val="800000"/>
                </a:solidFill>
                <a:latin typeface="Calibri" pitchFamily="32" charset="0"/>
              </a:rPr>
              <a:t>θανάτων</a:t>
            </a:r>
            <a:r>
              <a:rPr lang="el-GR" sz="2900" b="1" dirty="0">
                <a:solidFill>
                  <a:srgbClr val="800000"/>
                </a:solidFill>
                <a:latin typeface="Calibri" pitchFamily="32" charset="0"/>
              </a:rPr>
              <a:t/>
            </a:r>
            <a:br>
              <a:rPr lang="el-GR" sz="2900" b="1" dirty="0">
                <a:solidFill>
                  <a:srgbClr val="800000"/>
                </a:solidFill>
                <a:latin typeface="Calibri" pitchFamily="32" charset="0"/>
              </a:rPr>
            </a:br>
            <a:r>
              <a:rPr lang="el-GR" sz="2900" b="1" dirty="0">
                <a:solidFill>
                  <a:srgbClr val="800000"/>
                </a:solidFill>
                <a:latin typeface="Calibri" pitchFamily="32" charset="0"/>
              </a:rPr>
              <a:t>(3.000.000 θάνατοι/έτος)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82881" y="1893799"/>
            <a:ext cx="3798720" cy="4762580"/>
            <a:chOff x="127" y="1315"/>
            <a:chExt cx="2638" cy="3307"/>
          </a:xfrm>
        </p:grpSpPr>
        <p:pic>
          <p:nvPicPr>
            <p:cNvPr id="122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1" t="16176" r="29500" b="7663"/>
            <a:stretch>
              <a:fillRect/>
            </a:stretch>
          </p:blipFill>
          <p:spPr bwMode="auto">
            <a:xfrm>
              <a:off x="127" y="1315"/>
              <a:ext cx="2638" cy="3307"/>
            </a:xfrm>
            <a:prstGeom prst="rect">
              <a:avLst/>
            </a:prstGeom>
            <a:noFill/>
            <a:ln w="360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2781" t="16176" r="29500" b="7663"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61" y="2789574"/>
            <a:ext cx="3898080" cy="3349792"/>
          </a:xfrm>
          <a:prstGeom prst="rect">
            <a:avLst/>
          </a:prstGeom>
          <a:noFill/>
          <a:ln w="360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45120" y="1502078"/>
            <a:ext cx="4926240" cy="85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b="1">
                <a:solidFill>
                  <a:srgbClr val="000080"/>
                </a:solidFill>
                <a:latin typeface="Calibri" pitchFamily="32" charset="0"/>
              </a:rPr>
              <a:t>Αναμένεται αύξηση του φορτίου  από τη  </a:t>
            </a:r>
          </a:p>
          <a:p>
            <a:pPr eaLnBrk="1">
              <a:buClrTx/>
              <a:buFontTx/>
              <a:buNone/>
            </a:pPr>
            <a:r>
              <a:rPr lang="el-GR" b="1">
                <a:solidFill>
                  <a:srgbClr val="000080"/>
                </a:solidFill>
                <a:latin typeface="Calibri" pitchFamily="32" charset="0"/>
              </a:rPr>
              <a:t>ΧΑΠ τα επόμενα χρόνια λόγω </a:t>
            </a:r>
          </a:p>
          <a:p>
            <a:pPr eaLnBrk="1">
              <a:buClrTx/>
              <a:buFontTx/>
              <a:buNone/>
            </a:pPr>
            <a:r>
              <a:rPr lang="el-GR" b="1">
                <a:solidFill>
                  <a:srgbClr val="000080"/>
                </a:solidFill>
                <a:latin typeface="Calibri" pitchFamily="32" charset="0"/>
              </a:rPr>
              <a:t>      -  γήρανσης του πληθυσμού και </a:t>
            </a:r>
          </a:p>
          <a:p>
            <a:pPr eaLnBrk="1">
              <a:buClrTx/>
              <a:buFontTx/>
              <a:buNone/>
            </a:pPr>
            <a:r>
              <a:rPr lang="el-GR" b="1">
                <a:solidFill>
                  <a:srgbClr val="000080"/>
                </a:solidFill>
                <a:latin typeface="Calibri" pitchFamily="32" charset="0"/>
              </a:rPr>
              <a:t>      -  ↑των παραγόντων κινδύνου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703040" y="6182570"/>
            <a:ext cx="5616000" cy="5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>
                <a:solidFill>
                  <a:srgbClr val="000000"/>
                </a:solidFill>
              </a:rPr>
              <a:t> </a:t>
            </a:r>
            <a:r>
              <a:rPr lang="el-GR" sz="1500" i="1">
                <a:solidFill>
                  <a:srgbClr val="000000"/>
                </a:solidFill>
                <a:latin typeface="Calibri" pitchFamily="32" charset="0"/>
              </a:rPr>
              <a:t>Lozano et al Lancet 2012;880(9859):2095</a:t>
            </a:r>
          </a:p>
          <a:p>
            <a:pPr eaLnBrk="1">
              <a:buClrTx/>
              <a:buFontTx/>
              <a:buNone/>
            </a:pPr>
            <a:r>
              <a:rPr lang="el-GR" sz="1500" i="1">
                <a:solidFill>
                  <a:srgbClr val="000000"/>
                </a:solidFill>
                <a:latin typeface="Calibri" pitchFamily="32" charset="0"/>
              </a:rPr>
              <a:t>Mathers et al Plos Med 2006;3(11):e442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4609" y="5425885"/>
            <a:ext cx="4245103" cy="13010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el-GR" sz="2000" b="1" dirty="0" smtClean="0">
                <a:solidFill>
                  <a:schemeClr val="bg1"/>
                </a:solidFill>
                <a:ea typeface="Microsoft YaHei" pitchFamily="34" charset="-122"/>
              </a:rPr>
              <a:t>παρόξυνση </a:t>
            </a:r>
            <a:r>
              <a:rPr lang="el-GR" sz="2000" b="1" dirty="0">
                <a:solidFill>
                  <a:schemeClr val="bg1"/>
                </a:solidFill>
                <a:ea typeface="Microsoft YaHei" pitchFamily="34" charset="-122"/>
              </a:rPr>
              <a:t>ΧΑΠ = το «έμφραγμα» του αναπνευστικού ασθενούς </a:t>
            </a:r>
            <a:endParaRPr lang="el-GR" sz="2000" b="1" dirty="0" smtClean="0">
              <a:solidFill>
                <a:schemeClr val="bg1"/>
              </a:solidFill>
              <a:ea typeface="Microsoft YaHei" pitchFamily="34" charset="-122"/>
            </a:endParaRPr>
          </a:p>
          <a:p>
            <a:pPr marL="342900" indent="-342900" eaLnBrk="1" hangingPunct="1">
              <a:buFontTx/>
              <a:buChar char="-"/>
            </a:pPr>
            <a:r>
              <a:rPr lang="el-GR" sz="2000" b="1" dirty="0" smtClean="0">
                <a:solidFill>
                  <a:schemeClr val="bg1"/>
                </a:solidFill>
                <a:ea typeface="Microsoft YaHei" pitchFamily="34" charset="-122"/>
              </a:rPr>
              <a:t>15%  με παρόξυνση,  νοσηλεία στο νοσοκομείο και στη ΜΕΘ</a:t>
            </a:r>
          </a:p>
        </p:txBody>
      </p:sp>
    </p:spTree>
    <p:extLst>
      <p:ext uri="{BB962C8B-B14F-4D97-AF65-F5344CB8AC3E}">
        <p14:creationId xmlns:p14="http://schemas.microsoft.com/office/powerpoint/2010/main" val="36529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067675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707904" y="6323348"/>
            <a:ext cx="5256212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1600" b="1" dirty="0" err="1">
                <a:solidFill>
                  <a:schemeClr val="tx1"/>
                </a:solidFill>
                <a:latin typeface="+mn-lt"/>
              </a:rPr>
              <a:t>Testelmans</a:t>
            </a:r>
            <a:r>
              <a:rPr lang="el-GR" sz="16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latin typeface="Calibri" pitchFamily="34" charset="0"/>
              </a:rPr>
              <a:t>Thoracic.org</a:t>
            </a:r>
            <a:r>
              <a:rPr lang="el-GR" sz="1600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l-GR" sz="1600" dirty="0" err="1">
                <a:solidFill>
                  <a:srgbClr val="000000"/>
                </a:solidFill>
                <a:latin typeface="Calibri" pitchFamily="34" charset="0"/>
              </a:rPr>
              <a:t>clinical</a:t>
            </a:r>
            <a:r>
              <a:rPr lang="el-GR" sz="1600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l-GR" sz="1600" dirty="0" err="1">
                <a:solidFill>
                  <a:srgbClr val="000000"/>
                </a:solidFill>
                <a:latin typeface="Calibri" pitchFamily="34" charset="0"/>
              </a:rPr>
              <a:t>sleep</a:t>
            </a:r>
            <a:r>
              <a:rPr lang="el-GR" sz="1600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l-GR" sz="1600" dirty="0" err="1">
                <a:solidFill>
                  <a:srgbClr val="000000"/>
                </a:solidFill>
                <a:latin typeface="Calibri" pitchFamily="34" charset="0"/>
              </a:rPr>
              <a:t>sleep</a:t>
            </a:r>
            <a:r>
              <a:rPr lang="el-GR" sz="16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l-GR" sz="1600" dirty="0" err="1">
                <a:solidFill>
                  <a:srgbClr val="000000"/>
                </a:solidFill>
                <a:latin typeface="Calibri" pitchFamily="34" charset="0"/>
              </a:rPr>
              <a:t>fragments</a:t>
            </a:r>
            <a:r>
              <a:rPr lang="el-GR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4932040" y="1124744"/>
            <a:ext cx="792088" cy="3384376"/>
          </a:xfrm>
          <a:prstGeom prst="roundRect">
            <a:avLst/>
          </a:prstGeom>
          <a:solidFill>
            <a:srgbClr val="C0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3154257" y="1152382"/>
            <a:ext cx="841679" cy="3384376"/>
          </a:xfrm>
          <a:prstGeom prst="roundRect">
            <a:avLst/>
          </a:prstGeom>
          <a:solidFill>
            <a:srgbClr val="C0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3154257" y="4580786"/>
            <a:ext cx="118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 sleep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580786"/>
            <a:ext cx="118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 sleep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5" y="5017394"/>
            <a:ext cx="3277753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PaO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l-GR" b="1" dirty="0">
                <a:solidFill>
                  <a:schemeClr val="bg1"/>
                </a:solidFill>
              </a:rPr>
              <a:t>=</a:t>
            </a:r>
            <a:r>
              <a:rPr lang="en-US" b="1" dirty="0" smtClean="0">
                <a:solidFill>
                  <a:schemeClr val="bg1"/>
                </a:solidFill>
              </a:rPr>
              <a:t>75 </a:t>
            </a:r>
            <a:r>
              <a:rPr lang="en-US" b="1" dirty="0">
                <a:solidFill>
                  <a:schemeClr val="bg1"/>
                </a:solidFill>
              </a:rPr>
              <a:t>mmHg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l-GR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PaCO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l-GR" b="1" dirty="0">
                <a:solidFill>
                  <a:schemeClr val="bg1"/>
                </a:solidFill>
              </a:rPr>
              <a:t>=</a:t>
            </a:r>
            <a:r>
              <a:rPr lang="en-US" b="1" dirty="0" smtClean="0">
                <a:solidFill>
                  <a:schemeClr val="bg1"/>
                </a:solidFill>
              </a:rPr>
              <a:t>35 </a:t>
            </a:r>
            <a:r>
              <a:rPr lang="en-US" b="1" dirty="0">
                <a:solidFill>
                  <a:schemeClr val="bg1"/>
                </a:solidFill>
              </a:rPr>
              <a:t>mmHg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l-GR" b="1" dirty="0">
              <a:solidFill>
                <a:schemeClr val="bg1"/>
              </a:solidFill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HCO3=29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3"/>
          <p:cNvSpPr txBox="1">
            <a:spLocks/>
          </p:cNvSpPr>
          <p:nvPr/>
        </p:nvSpPr>
        <p:spPr>
          <a:xfrm>
            <a:off x="395536" y="188640"/>
            <a:ext cx="7772400" cy="735012"/>
          </a:xfrm>
          <a:prstGeom prst="rect">
            <a:avLst/>
          </a:prstGeom>
          <a:solidFill>
            <a:srgbClr val="CCFFFF">
              <a:alpha val="87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/>
              <a:t>Συμπεράσματα Ι</a:t>
            </a:r>
            <a:endParaRPr lang="el-GR" sz="3200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12268" y="1124744"/>
            <a:ext cx="8229600" cy="4824536"/>
          </a:xfrm>
        </p:spPr>
        <p:txBody>
          <a:bodyPr>
            <a:normAutofit/>
          </a:bodyPr>
          <a:lstStyle/>
          <a:p>
            <a:pPr lvl="0"/>
            <a:r>
              <a:rPr lang="el-GR" sz="2400" b="1" dirty="0" smtClean="0">
                <a:solidFill>
                  <a:schemeClr val="tx2"/>
                </a:solidFill>
              </a:rPr>
              <a:t>Κύριοι </a:t>
            </a:r>
            <a:r>
              <a:rPr lang="el-GR" sz="2400" b="1" dirty="0" err="1">
                <a:solidFill>
                  <a:schemeClr val="tx2"/>
                </a:solidFill>
              </a:rPr>
              <a:t>παθοφυσιολογικοί</a:t>
            </a:r>
            <a:r>
              <a:rPr lang="el-GR" sz="2400" b="1" dirty="0">
                <a:solidFill>
                  <a:schemeClr val="tx2"/>
                </a:solidFill>
              </a:rPr>
              <a:t> μηχανισμοί </a:t>
            </a:r>
            <a:r>
              <a:rPr lang="el-GR" sz="2400" b="1" dirty="0" smtClean="0">
                <a:solidFill>
                  <a:schemeClr val="tx2"/>
                </a:solidFill>
              </a:rPr>
              <a:t>της </a:t>
            </a:r>
            <a:r>
              <a:rPr lang="el-GR" sz="2400" b="1" dirty="0" err="1" smtClean="0">
                <a:solidFill>
                  <a:schemeClr val="tx2"/>
                </a:solidFill>
              </a:rPr>
              <a:t>υπερκαπνίας</a:t>
            </a:r>
            <a:r>
              <a:rPr lang="el-GR" sz="2400" b="1" dirty="0" smtClean="0">
                <a:solidFill>
                  <a:schemeClr val="tx2"/>
                </a:solidFill>
              </a:rPr>
              <a:t> στη ΧΑΠ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  <a:r>
              <a:rPr lang="el-GR" sz="2400" b="1" dirty="0" smtClean="0">
                <a:solidFill>
                  <a:schemeClr val="tx2"/>
                </a:solidFill>
              </a:rPr>
              <a:t> </a:t>
            </a:r>
          </a:p>
          <a:p>
            <a:pPr marL="0" lvl="0" indent="0">
              <a:buNone/>
            </a:pPr>
            <a:r>
              <a:rPr lang="el-GR" sz="2400" b="1" dirty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     </a:t>
            </a:r>
            <a:r>
              <a:rPr lang="en-US" sz="2400" b="1" dirty="0" smtClean="0">
                <a:solidFill>
                  <a:schemeClr val="tx2"/>
                </a:solidFill>
              </a:rPr>
              <a:t>-  o </a:t>
            </a:r>
            <a:r>
              <a:rPr lang="el-GR" sz="2400" b="1" dirty="0" smtClean="0">
                <a:solidFill>
                  <a:schemeClr val="tx2"/>
                </a:solidFill>
              </a:rPr>
              <a:t>περιορισμός </a:t>
            </a:r>
            <a:r>
              <a:rPr lang="el-GR" sz="2400" b="1" dirty="0">
                <a:solidFill>
                  <a:schemeClr val="tx2"/>
                </a:solidFill>
              </a:rPr>
              <a:t>της </a:t>
            </a:r>
            <a:r>
              <a:rPr lang="el-GR" sz="2400" b="1" dirty="0" err="1">
                <a:solidFill>
                  <a:schemeClr val="tx2"/>
                </a:solidFill>
              </a:rPr>
              <a:t>εκπνευστικής</a:t>
            </a:r>
            <a:r>
              <a:rPr lang="el-GR" sz="2400" b="1" dirty="0">
                <a:solidFill>
                  <a:schemeClr val="tx2"/>
                </a:solidFill>
              </a:rPr>
              <a:t> ροής 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     - </a:t>
            </a:r>
            <a:r>
              <a:rPr lang="el-GR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>
                <a:solidFill>
                  <a:schemeClr val="tx2"/>
                </a:solidFill>
              </a:rPr>
              <a:t>η δυναμική </a:t>
            </a:r>
            <a:r>
              <a:rPr lang="el-GR" sz="2400" b="1" dirty="0" err="1">
                <a:solidFill>
                  <a:schemeClr val="tx2"/>
                </a:solidFill>
              </a:rPr>
              <a:t>υπερδιάταση</a:t>
            </a:r>
            <a:r>
              <a:rPr lang="el-GR" sz="2400" b="1" dirty="0">
                <a:solidFill>
                  <a:schemeClr val="tx2"/>
                </a:solidFill>
              </a:rPr>
              <a:t>,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    </a:t>
            </a:r>
          </a:p>
          <a:p>
            <a:pPr lvl="0"/>
            <a:r>
              <a:rPr lang="el-GR" sz="2400" b="1" dirty="0" err="1">
                <a:solidFill>
                  <a:schemeClr val="tx2"/>
                </a:solidFill>
              </a:rPr>
              <a:t>Αντιρροπιστικοί</a:t>
            </a:r>
            <a:r>
              <a:rPr lang="el-GR" sz="2400" b="1" dirty="0">
                <a:solidFill>
                  <a:schemeClr val="tx2"/>
                </a:solidFill>
              </a:rPr>
              <a:t> μηχανισμοί </a:t>
            </a:r>
            <a:r>
              <a:rPr lang="el-GR" sz="2400" b="1" dirty="0" smtClean="0">
                <a:solidFill>
                  <a:schemeClr val="tx2"/>
                </a:solidFill>
              </a:rPr>
              <a:t>της</a:t>
            </a:r>
            <a:r>
              <a:rPr lang="en-US" sz="2400" b="1" dirty="0" smtClean="0">
                <a:solidFill>
                  <a:schemeClr val="tx2"/>
                </a:solidFill>
              </a:rPr>
              <a:t> AO </a:t>
            </a:r>
            <a:r>
              <a:rPr lang="el-GR" sz="2400" b="1" dirty="0" smtClean="0">
                <a:solidFill>
                  <a:schemeClr val="tx2"/>
                </a:solidFill>
              </a:rPr>
              <a:t>από τους νεφρούς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     - </a:t>
            </a:r>
            <a:r>
              <a:rPr lang="el-GR" sz="2400" b="1" dirty="0">
                <a:solidFill>
                  <a:schemeClr val="tx2"/>
                </a:solidFill>
              </a:rPr>
              <a:t> η αποβολή ΝΗ</a:t>
            </a:r>
            <a:r>
              <a:rPr lang="el-GR" sz="2400" b="1" baseline="-25000" dirty="0">
                <a:solidFill>
                  <a:schemeClr val="tx2"/>
                </a:solidFill>
              </a:rPr>
              <a:t>4</a:t>
            </a:r>
            <a:r>
              <a:rPr lang="el-GR" sz="2400" b="1" baseline="30000" dirty="0">
                <a:solidFill>
                  <a:schemeClr val="tx2"/>
                </a:solidFill>
              </a:rPr>
              <a:t>+ </a:t>
            </a:r>
            <a:r>
              <a:rPr lang="el-GR" sz="2400" b="1" dirty="0">
                <a:solidFill>
                  <a:schemeClr val="tx2"/>
                </a:solidFill>
              </a:rPr>
              <a:t>και </a:t>
            </a:r>
            <a:r>
              <a:rPr lang="el-GR" sz="2400" b="1" dirty="0" err="1">
                <a:solidFill>
                  <a:schemeClr val="tx2"/>
                </a:solidFill>
              </a:rPr>
              <a:t>τιτλοποιημένου</a:t>
            </a:r>
            <a:r>
              <a:rPr lang="el-GR" sz="2400" b="1" dirty="0">
                <a:solidFill>
                  <a:schemeClr val="tx2"/>
                </a:solidFill>
              </a:rPr>
              <a:t> οξέος,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    - </a:t>
            </a:r>
            <a:r>
              <a:rPr lang="el-GR" sz="2400" b="1" dirty="0">
                <a:solidFill>
                  <a:schemeClr val="tx2"/>
                </a:solidFill>
              </a:rPr>
              <a:t> </a:t>
            </a:r>
            <a:r>
              <a:rPr lang="el-GR" sz="2400" b="1" dirty="0" err="1">
                <a:solidFill>
                  <a:schemeClr val="tx2"/>
                </a:solidFill>
              </a:rPr>
              <a:t>επαναρρόφηση</a:t>
            </a:r>
            <a:r>
              <a:rPr lang="el-GR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HCO3 </a:t>
            </a:r>
            <a:r>
              <a:rPr lang="el-GR" sz="2400" b="1" dirty="0">
                <a:solidFill>
                  <a:schemeClr val="tx2"/>
                </a:solidFill>
              </a:rPr>
              <a:t> στα εγγύς </a:t>
            </a:r>
            <a:r>
              <a:rPr lang="el-GR" sz="2400" b="1" dirty="0" err="1">
                <a:solidFill>
                  <a:schemeClr val="tx2"/>
                </a:solidFill>
              </a:rPr>
              <a:t>εσπειραμένα</a:t>
            </a:r>
            <a:r>
              <a:rPr lang="el-GR" sz="2400" b="1" dirty="0">
                <a:solidFill>
                  <a:schemeClr val="tx2"/>
                </a:solidFill>
              </a:rPr>
              <a:t> σωληνάρια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83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857403"/>
          </a:xfrm>
        </p:spPr>
        <p:txBody>
          <a:bodyPr>
            <a:normAutofit/>
          </a:bodyPr>
          <a:lstStyle/>
          <a:p>
            <a:pPr lvl="0"/>
            <a:r>
              <a:rPr lang="el-GR" sz="2400" b="1" dirty="0">
                <a:solidFill>
                  <a:schemeClr val="tx2"/>
                </a:solidFill>
              </a:rPr>
              <a:t>Η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el-GR" sz="2400" b="1" dirty="0" err="1">
                <a:solidFill>
                  <a:schemeClr val="tx2"/>
                </a:solidFill>
              </a:rPr>
              <a:t>ξεία</a:t>
            </a:r>
            <a:r>
              <a:rPr lang="el-GR" sz="2400" b="1" dirty="0">
                <a:solidFill>
                  <a:schemeClr val="tx2"/>
                </a:solidFill>
              </a:rPr>
              <a:t> και η χρόνια </a:t>
            </a:r>
            <a:r>
              <a:rPr lang="el-GR" sz="2400" b="1" dirty="0" smtClean="0">
                <a:solidFill>
                  <a:schemeClr val="tx2"/>
                </a:solidFill>
              </a:rPr>
              <a:t>ΑΟ  </a:t>
            </a:r>
            <a:r>
              <a:rPr lang="el-GR" sz="2400" b="1" dirty="0">
                <a:solidFill>
                  <a:schemeClr val="tx2"/>
                </a:solidFill>
              </a:rPr>
              <a:t>είναι οι πιο συχνές </a:t>
            </a:r>
            <a:r>
              <a:rPr lang="en-US" sz="2400" b="1" dirty="0" smtClean="0">
                <a:solidFill>
                  <a:schemeClr val="tx2"/>
                </a:solidFill>
              </a:rPr>
              <a:t>OB</a:t>
            </a:r>
            <a:r>
              <a:rPr lang="el-GR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>
                <a:solidFill>
                  <a:schemeClr val="tx2"/>
                </a:solidFill>
              </a:rPr>
              <a:t>διαταραχές. </a:t>
            </a:r>
            <a:endParaRPr lang="el-GR" sz="2400" b="1" dirty="0" smtClean="0">
              <a:solidFill>
                <a:schemeClr val="tx2"/>
              </a:solidFill>
            </a:endParaRPr>
          </a:p>
          <a:p>
            <a:r>
              <a:rPr lang="el-GR" sz="2400" b="1" dirty="0" smtClean="0">
                <a:solidFill>
                  <a:schemeClr val="tx2"/>
                </a:solidFill>
              </a:rPr>
              <a:t>Ακολουθούν </a:t>
            </a:r>
            <a:r>
              <a:rPr lang="el-GR" sz="2400" b="1" dirty="0">
                <a:solidFill>
                  <a:schemeClr val="tx2"/>
                </a:solidFill>
              </a:rPr>
              <a:t>οι μεικτές </a:t>
            </a:r>
            <a:r>
              <a:rPr lang="el-GR" sz="2400" b="1" dirty="0" smtClean="0">
                <a:solidFill>
                  <a:schemeClr val="tx2"/>
                </a:solidFill>
              </a:rPr>
              <a:t>διαταραχές </a:t>
            </a:r>
            <a:r>
              <a:rPr lang="el-GR" sz="2400" b="1" dirty="0" smtClean="0">
                <a:solidFill>
                  <a:schemeClr val="tx2"/>
                </a:solidFill>
                <a:latin typeface="Arial"/>
                <a:cs typeface="Arial"/>
              </a:rPr>
              <a:t>→ </a:t>
            </a:r>
            <a:r>
              <a:rPr lang="el-GR" sz="2400" b="1" dirty="0">
                <a:solidFill>
                  <a:schemeClr val="tx2"/>
                </a:solidFill>
              </a:rPr>
              <a:t>Επιβάρυνση της έκβασης </a:t>
            </a:r>
          </a:p>
          <a:p>
            <a:pPr marL="0" lvl="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   -     ΑΟ + </a:t>
            </a:r>
            <a:r>
              <a:rPr lang="el-GR" sz="2400" b="1" dirty="0">
                <a:solidFill>
                  <a:schemeClr val="tx2"/>
                </a:solidFill>
              </a:rPr>
              <a:t>μεταβολική </a:t>
            </a:r>
            <a:r>
              <a:rPr lang="el-GR" sz="2400" b="1" dirty="0" err="1">
                <a:solidFill>
                  <a:schemeClr val="tx2"/>
                </a:solidFill>
              </a:rPr>
              <a:t>αλκάλωση</a:t>
            </a:r>
            <a:r>
              <a:rPr lang="el-GR" sz="2400" b="1" dirty="0" smtClean="0">
                <a:solidFill>
                  <a:schemeClr val="tx2"/>
                </a:solidFill>
              </a:rPr>
              <a:t>,</a:t>
            </a:r>
          </a:p>
          <a:p>
            <a:pPr marL="0" lvl="0" indent="0">
              <a:buNone/>
            </a:pPr>
            <a:r>
              <a:rPr lang="el-GR" sz="2400" b="1" dirty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     -   ΑΟ + με </a:t>
            </a:r>
            <a:r>
              <a:rPr lang="el-GR" sz="2400" b="1" dirty="0">
                <a:solidFill>
                  <a:schemeClr val="tx2"/>
                </a:solidFill>
              </a:rPr>
              <a:t>μεταβολική </a:t>
            </a:r>
            <a:r>
              <a:rPr lang="el-GR" sz="2400" b="1" dirty="0" smtClean="0">
                <a:solidFill>
                  <a:schemeClr val="tx2"/>
                </a:solidFill>
              </a:rPr>
              <a:t>οξέωση και </a:t>
            </a:r>
          </a:p>
          <a:p>
            <a:pPr marL="0" lvl="0" indent="0">
              <a:buNone/>
            </a:pPr>
            <a:r>
              <a:rPr lang="el-GR" sz="2400" b="1" dirty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     -   ΑΟ + μεταβολική </a:t>
            </a:r>
            <a:r>
              <a:rPr lang="el-GR" sz="2400" b="1" dirty="0" err="1" smtClean="0">
                <a:solidFill>
                  <a:schemeClr val="tx2"/>
                </a:solidFill>
              </a:rPr>
              <a:t>αλκάλωση</a:t>
            </a:r>
            <a:r>
              <a:rPr lang="el-GR" sz="2400" b="1" dirty="0" smtClean="0">
                <a:solidFill>
                  <a:schemeClr val="tx2"/>
                </a:solidFill>
              </a:rPr>
              <a:t> + μεταβολική οξέωση</a:t>
            </a:r>
          </a:p>
          <a:p>
            <a:r>
              <a:rPr lang="el-GR" sz="2400" b="1" dirty="0">
                <a:solidFill>
                  <a:schemeClr val="tx2"/>
                </a:solidFill>
              </a:rPr>
              <a:t>Σε σημαντικό αριθμό ασθενών με ΧΑΠ παρατηρείται νυχτερινός </a:t>
            </a:r>
            <a:r>
              <a:rPr lang="el-GR" sz="2400" b="1" dirty="0" err="1">
                <a:solidFill>
                  <a:schemeClr val="tx2"/>
                </a:solidFill>
              </a:rPr>
              <a:t>υποαερισμός</a:t>
            </a:r>
            <a:r>
              <a:rPr lang="el-GR" sz="2400" b="1" dirty="0">
                <a:solidFill>
                  <a:schemeClr val="tx2"/>
                </a:solidFill>
              </a:rPr>
              <a:t>, </a:t>
            </a:r>
            <a:r>
              <a:rPr lang="el-GR" sz="2400" b="1" dirty="0" err="1">
                <a:solidFill>
                  <a:schemeClr val="tx2"/>
                </a:solidFill>
              </a:rPr>
              <a:t>υπερκαπνία</a:t>
            </a:r>
            <a:r>
              <a:rPr lang="el-GR" sz="2400" b="1" dirty="0">
                <a:solidFill>
                  <a:schemeClr val="tx2"/>
                </a:solidFill>
              </a:rPr>
              <a:t>, κατακράτηση </a:t>
            </a:r>
            <a:r>
              <a:rPr lang="el-GR" sz="2400" b="1" dirty="0" err="1">
                <a:solidFill>
                  <a:schemeClr val="tx2"/>
                </a:solidFill>
              </a:rPr>
              <a:t>διττανθρακικών</a:t>
            </a:r>
            <a:r>
              <a:rPr lang="el-GR" sz="2400" b="1" dirty="0">
                <a:solidFill>
                  <a:schemeClr val="tx2"/>
                </a:solidFill>
              </a:rPr>
              <a:t> και περαιτέρω επιδείνωση της ημερήσιας </a:t>
            </a:r>
            <a:r>
              <a:rPr lang="el-GR" sz="2400" b="1" dirty="0" err="1">
                <a:solidFill>
                  <a:schemeClr val="tx2"/>
                </a:solidFill>
              </a:rPr>
              <a:t>υπερκαπνίας</a:t>
            </a:r>
            <a:r>
              <a:rPr lang="el-GR" sz="2400" b="1" dirty="0">
                <a:solidFill>
                  <a:schemeClr val="tx2"/>
                </a:solidFill>
              </a:rPr>
              <a:t>.</a:t>
            </a: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E</a:t>
            </a:r>
            <a:r>
              <a:rPr lang="el-GR" sz="2400" b="1" dirty="0" err="1">
                <a:solidFill>
                  <a:schemeClr val="tx2"/>
                </a:solidFill>
              </a:rPr>
              <a:t>φαρμογή</a:t>
            </a:r>
            <a:r>
              <a:rPr lang="el-GR" sz="2400" b="1" dirty="0">
                <a:solidFill>
                  <a:schemeClr val="tx2"/>
                </a:solidFill>
              </a:rPr>
              <a:t>  ΜΕΜΑ και ΕΜΑ σε ασθενείς με οξεία </a:t>
            </a:r>
            <a:r>
              <a:rPr lang="el-GR" sz="2400" b="1" dirty="0" err="1">
                <a:solidFill>
                  <a:schemeClr val="tx2"/>
                </a:solidFill>
              </a:rPr>
              <a:t>υπερκαπνική</a:t>
            </a:r>
            <a:r>
              <a:rPr lang="el-GR" sz="2400" b="1" dirty="0">
                <a:solidFill>
                  <a:schemeClr val="tx2"/>
                </a:solidFill>
              </a:rPr>
              <a:t> ΑΑ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  <a:r>
              <a:rPr lang="el-GR" sz="2400" b="1" dirty="0">
                <a:solidFill>
                  <a:schemeClr val="tx2"/>
                </a:solidFill>
              </a:rPr>
              <a:t> </a:t>
            </a:r>
          </a:p>
          <a:p>
            <a:pPr marL="0" lvl="0" indent="0">
              <a:buNone/>
            </a:pPr>
            <a:r>
              <a:rPr lang="el-GR" sz="2400" b="1" dirty="0">
                <a:solidFill>
                  <a:schemeClr val="tx2"/>
                </a:solidFill>
              </a:rPr>
              <a:t>     - </a:t>
            </a:r>
            <a:r>
              <a:rPr lang="el-GR" sz="2400" b="1" dirty="0" err="1">
                <a:solidFill>
                  <a:schemeClr val="tx2"/>
                </a:solidFill>
              </a:rPr>
              <a:t>μετα</a:t>
            </a:r>
            <a:r>
              <a:rPr lang="el-GR" sz="2400" b="1" dirty="0">
                <a:solidFill>
                  <a:schemeClr val="tx2"/>
                </a:solidFill>
              </a:rPr>
              <a:t>-</a:t>
            </a:r>
            <a:r>
              <a:rPr lang="el-GR" sz="2400" b="1" dirty="0" err="1">
                <a:solidFill>
                  <a:schemeClr val="tx2"/>
                </a:solidFill>
              </a:rPr>
              <a:t>υπερκαπνική</a:t>
            </a:r>
            <a:r>
              <a:rPr lang="el-GR" sz="2400" b="1" dirty="0">
                <a:solidFill>
                  <a:schemeClr val="tx2"/>
                </a:solidFill>
              </a:rPr>
              <a:t> μεταβολική </a:t>
            </a:r>
            <a:r>
              <a:rPr lang="el-GR" sz="2400" b="1" dirty="0" err="1">
                <a:solidFill>
                  <a:schemeClr val="tx2"/>
                </a:solidFill>
              </a:rPr>
              <a:t>αλκάλωση</a:t>
            </a:r>
            <a:r>
              <a:rPr lang="el-GR" sz="2400" b="1" dirty="0">
                <a:solidFill>
                  <a:schemeClr val="tx2"/>
                </a:solidFill>
              </a:rPr>
              <a:t>,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    - </a:t>
            </a:r>
            <a:r>
              <a:rPr lang="el-GR" sz="2400" b="1" dirty="0">
                <a:solidFill>
                  <a:schemeClr val="tx2"/>
                </a:solidFill>
              </a:rPr>
              <a:t> επιτρεπόμενη </a:t>
            </a:r>
            <a:r>
              <a:rPr lang="el-GR" sz="2400" b="1" dirty="0" err="1">
                <a:solidFill>
                  <a:schemeClr val="tx2"/>
                </a:solidFill>
              </a:rPr>
              <a:t>υπερκαπνία</a:t>
            </a:r>
            <a:r>
              <a:rPr lang="el-GR" sz="2400" b="1" dirty="0">
                <a:solidFill>
                  <a:schemeClr val="tx2"/>
                </a:solidFill>
              </a:rPr>
              <a:t> και οξέωση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  <a:endParaRPr lang="el-GR" sz="24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l-GR" sz="2400" b="1" dirty="0" smtClean="0">
              <a:solidFill>
                <a:schemeClr val="tx2"/>
              </a:solidFill>
            </a:endParaRPr>
          </a:p>
        </p:txBody>
      </p:sp>
      <p:sp>
        <p:nvSpPr>
          <p:cNvPr id="4" name="Τίτλος 3"/>
          <p:cNvSpPr txBox="1">
            <a:spLocks/>
          </p:cNvSpPr>
          <p:nvPr/>
        </p:nvSpPr>
        <p:spPr>
          <a:xfrm>
            <a:off x="395536" y="188640"/>
            <a:ext cx="7772400" cy="735012"/>
          </a:xfrm>
          <a:prstGeom prst="rect">
            <a:avLst/>
          </a:prstGeom>
          <a:solidFill>
            <a:srgbClr val="CCFFFF">
              <a:alpha val="87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/>
              <a:t>Συμπεράσματα ΙΙ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9886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pPr algn="l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mtClean="0">
                <a:latin typeface="Calibri" pitchFamily="32" charset="0"/>
              </a:rPr>
              <a:t>                  </a:t>
            </a:r>
            <a:r>
              <a:rPr lang="el-GR" sz="3600" b="1">
                <a:latin typeface="Calibri" pitchFamily="32" charset="0"/>
              </a:rPr>
              <a:t>            </a:t>
            </a:r>
            <a:r>
              <a:rPr lang="el-GR" sz="3600" b="1">
                <a:solidFill>
                  <a:srgbClr val="800000"/>
                </a:solidFill>
                <a:latin typeface="Calibri" pitchFamily="32" charset="0"/>
              </a:rPr>
              <a:t>Ορισμός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11560" y="2132856"/>
            <a:ext cx="8208912" cy="3384376"/>
          </a:xfrm>
          <a:prstGeom prst="rect">
            <a:avLst/>
          </a:prstGeom>
          <a:solidFill>
            <a:srgbClr val="CCFFFF"/>
          </a:solidFill>
          <a:ln w="936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endParaRPr lang="en-US" sz="2400" b="1" i="1" dirty="0" smtClean="0">
              <a:solidFill>
                <a:srgbClr val="000000"/>
              </a:solidFill>
              <a:latin typeface="Calibri" pitchFamily="32" charset="0"/>
            </a:endParaRPr>
          </a:p>
          <a:p>
            <a:pPr eaLnBrk="1">
              <a:buClrTx/>
              <a:buFontTx/>
              <a:buNone/>
            </a:pPr>
            <a:r>
              <a:rPr lang="el-GR" sz="2400" b="1" i="1" dirty="0" smtClean="0">
                <a:solidFill>
                  <a:srgbClr val="000000"/>
                </a:solidFill>
                <a:latin typeface="Calibri" pitchFamily="32" charset="0"/>
              </a:rPr>
              <a:t>COPD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, a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common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preventable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and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treatable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disease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alibri" pitchFamily="32" charset="0"/>
              </a:rPr>
              <a:t>that </a:t>
            </a:r>
            <a:r>
              <a:rPr lang="el-GR" sz="2400" b="1" i="1" dirty="0" err="1" smtClean="0">
                <a:solidFill>
                  <a:srgbClr val="000000"/>
                </a:solidFill>
                <a:latin typeface="Calibri" pitchFamily="32" charset="0"/>
              </a:rPr>
              <a:t>is</a:t>
            </a:r>
            <a:r>
              <a:rPr lang="el-GR" sz="2400" b="1" i="1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characterized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by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persistent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respiratory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symptoms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and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eaLnBrk="1">
              <a:buClrTx/>
              <a:buFontTx/>
              <a:buNone/>
            </a:pP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air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-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flow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limitation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that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it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is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due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to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airway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and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/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or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alveolar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abnormalities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alibri" pitchFamily="32" charset="0"/>
              </a:rPr>
              <a:t>usually </a:t>
            </a:r>
            <a:r>
              <a:rPr lang="el-GR" sz="2400" b="1" i="1" dirty="0" err="1" smtClean="0">
                <a:solidFill>
                  <a:srgbClr val="000000"/>
                </a:solidFill>
                <a:latin typeface="Calibri" pitchFamily="32" charset="0"/>
              </a:rPr>
              <a:t>caused</a:t>
            </a:r>
            <a:r>
              <a:rPr lang="el-GR" sz="2400" b="1" i="1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by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significant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exposure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to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noxious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particles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or</a:t>
            </a:r>
            <a:r>
              <a:rPr lang="el-GR" sz="2400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2" charset="0"/>
              </a:rPr>
              <a:t>gases</a:t>
            </a:r>
            <a:r>
              <a:rPr lang="el-GR" sz="2400" i="1" dirty="0">
                <a:solidFill>
                  <a:srgbClr val="000000"/>
                </a:solidFill>
                <a:latin typeface="Calibri" pitchFamily="32" charset="0"/>
              </a:rPr>
              <a:t>. 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372200" y="748158"/>
            <a:ext cx="1306080" cy="28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l-GR" sz="1500" dirty="0">
                <a:solidFill>
                  <a:srgbClr val="000000"/>
                </a:solidFill>
                <a:latin typeface="Calibri" pitchFamily="32" charset="0"/>
              </a:rPr>
              <a:t>Νέος (</a:t>
            </a:r>
            <a:r>
              <a:rPr lang="el-GR" sz="1500" dirty="0" smtClean="0">
                <a:solidFill>
                  <a:srgbClr val="000000"/>
                </a:solidFill>
                <a:latin typeface="Calibri" pitchFamily="32" charset="0"/>
              </a:rPr>
              <a:t>201</a:t>
            </a:r>
            <a:r>
              <a:rPr lang="en-US" sz="1500" dirty="0" smtClean="0">
                <a:solidFill>
                  <a:srgbClr val="000000"/>
                </a:solidFill>
                <a:latin typeface="Calibri" pitchFamily="32" charset="0"/>
              </a:rPr>
              <a:t>9</a:t>
            </a:r>
            <a:r>
              <a:rPr lang="el-GR" sz="1500" dirty="0" smtClean="0">
                <a:solidFill>
                  <a:srgbClr val="000000"/>
                </a:solidFill>
                <a:latin typeface="Calibri" pitchFamily="32" charset="0"/>
              </a:rPr>
              <a:t>)</a:t>
            </a:r>
            <a:endParaRPr lang="el-GR" sz="15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" y="131054"/>
            <a:ext cx="2471040" cy="15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83" y="609184"/>
            <a:ext cx="704160" cy="85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11560" y="3356992"/>
            <a:ext cx="2448272" cy="260668"/>
          </a:xfrm>
          <a:prstGeom prst="rect">
            <a:avLst/>
          </a:prstGeom>
          <a:noFill/>
          <a:ln w="32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l-GR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43808" y="2924944"/>
            <a:ext cx="4639225" cy="360040"/>
          </a:xfrm>
          <a:prstGeom prst="rect">
            <a:avLst/>
          </a:prstGeom>
          <a:noFill/>
          <a:ln w="32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6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0" y="273629"/>
            <a:ext cx="8223840" cy="11406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l-GR" sz="29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</a:rPr>
              <a:t> </a:t>
            </a: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</a:rPr>
              <a:t>Μηχανισμοί που οδηγούν στην αποφρακτική διαταραχή </a:t>
            </a: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1045440" y="1633132"/>
            <a:ext cx="3003840" cy="1960046"/>
          </a:xfrm>
          <a:prstGeom prst="flowChartAlternateProcess">
            <a:avLst/>
          </a:prstGeom>
          <a:solidFill>
            <a:srgbClr val="CCFFFF"/>
          </a:solidFill>
          <a:ln w="432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987" tIns="56168" rIns="96987" bIns="56168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800000"/>
                </a:solidFill>
                <a:latin typeface="Calibri" pitchFamily="32" charset="0"/>
              </a:rPr>
              <a:t>ΝΟΣΟΣ ΜΙΚΡΩΝ ΑΕΡΑΓΩΓΩΝ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b="1">
              <a:solidFill>
                <a:srgbClr val="800000"/>
              </a:solidFill>
              <a:latin typeface="Calibri" pitchFamily="32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2" charset="0"/>
              </a:rPr>
              <a:t>- φλεγμονή αεραγωγών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2" charset="0"/>
              </a:rPr>
              <a:t>- ίνωση αεραγωγών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2" charset="0"/>
              </a:rPr>
              <a:t>- βύσματα βλέννης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2" charset="0"/>
              </a:rPr>
              <a:t>-↑αντιστάσεων 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5028480" y="1697939"/>
            <a:ext cx="3134880" cy="1828992"/>
          </a:xfrm>
          <a:prstGeom prst="flowChartAlternateProcess">
            <a:avLst/>
          </a:prstGeom>
          <a:solidFill>
            <a:srgbClr val="CCFFFF"/>
          </a:solidFill>
          <a:ln w="432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987" tIns="56168" rIns="96987" bIns="56168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800000"/>
                </a:solidFill>
                <a:latin typeface="Calibri" pitchFamily="32" charset="0"/>
              </a:rPr>
              <a:t>ΚΑΤΑΣΤΡΟΦΗ ΠΑΡΕΓΧΥΜΑΤΟΣ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b="1">
              <a:solidFill>
                <a:srgbClr val="800000"/>
              </a:solidFill>
              <a:latin typeface="Calibri" pitchFamily="32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2" charset="0"/>
              </a:rPr>
              <a:t>- απώλεια των μεσοκυψελιδικών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2" charset="0"/>
              </a:rPr>
              <a:t> συνδέσεων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2" charset="0"/>
              </a:rPr>
              <a:t>- ↓ ελαστικής επαναφοράς </a:t>
            </a: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2874240" y="4637288"/>
            <a:ext cx="3199680" cy="1633131"/>
          </a:xfrm>
          <a:prstGeom prst="flowChartAlternateProcess">
            <a:avLst/>
          </a:prstGeom>
          <a:solidFill>
            <a:srgbClr val="FFFF66"/>
          </a:solidFill>
          <a:ln w="432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987" tIns="56168" rIns="96987" bIns="56168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2" charset="0"/>
              </a:rPr>
              <a:t>ΕΛΑΤΤΩΣΗ ΤΗΣ ΡΟΗΣ ΤΟΥ ΑΕΡΑ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2" charset="0"/>
              </a:rPr>
              <a:t>ΑΠΟΦΡΑΞΗ </a:t>
            </a: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2351521" y="3591737"/>
            <a:ext cx="1828800" cy="456528"/>
          </a:xfrm>
          <a:prstGeom prst="line">
            <a:avLst/>
          </a:prstGeom>
          <a:noFill/>
          <a:ln w="46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l-GR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 flipH="1">
            <a:off x="4167360" y="3591737"/>
            <a:ext cx="2178720" cy="456528"/>
          </a:xfrm>
          <a:prstGeom prst="line">
            <a:avLst/>
          </a:prstGeom>
          <a:noFill/>
          <a:ln w="46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l-GR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4180321" y="4049705"/>
            <a:ext cx="1440" cy="587582"/>
          </a:xfrm>
          <a:prstGeom prst="line">
            <a:avLst/>
          </a:prstGeom>
          <a:noFill/>
          <a:ln w="46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l-GR"/>
          </a:p>
        </p:txBody>
      </p:sp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0" y="3614780"/>
            <a:ext cx="2237760" cy="1676336"/>
          </a:xfrm>
          <a:prstGeom prst="rect">
            <a:avLst/>
          </a:prstGeom>
          <a:noFill/>
          <a:ln w="252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3734313"/>
            <a:ext cx="2439360" cy="14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196752"/>
            <a:ext cx="2664296" cy="147732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l-GR" b="1" dirty="0" err="1" smtClean="0"/>
              <a:t>πιδείνωση</a:t>
            </a:r>
            <a:r>
              <a:rPr lang="el-GR" b="1" dirty="0" smtClean="0"/>
              <a:t> περιορισμού της </a:t>
            </a:r>
            <a:r>
              <a:rPr lang="el-GR" b="1" dirty="0" err="1" smtClean="0"/>
              <a:t>εκπνευστικής</a:t>
            </a:r>
            <a:r>
              <a:rPr lang="el-GR" b="1" dirty="0" smtClean="0"/>
              <a:t> ροής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b="1" dirty="0" smtClean="0"/>
              <a:t>Πνευμονική </a:t>
            </a:r>
            <a:r>
              <a:rPr lang="el-GR" b="1" dirty="0" err="1" smtClean="0"/>
              <a:t>υπερδιάταση</a:t>
            </a:r>
            <a:endParaRPr lang="el-GR" b="1" dirty="0" smtClean="0"/>
          </a:p>
        </p:txBody>
      </p:sp>
      <p:sp>
        <p:nvSpPr>
          <p:cNvPr id="7" name="Βέλος προς τα κάτω 6"/>
          <p:cNvSpPr/>
          <p:nvPr/>
        </p:nvSpPr>
        <p:spPr>
          <a:xfrm>
            <a:off x="4274748" y="1866166"/>
            <a:ext cx="272135" cy="433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2771800" y="1401324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5868144" y="1401323"/>
            <a:ext cx="432048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216658"/>
            <a:ext cx="2088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Ταχύπνοια</a:t>
            </a:r>
          </a:p>
          <a:p>
            <a:r>
              <a:rPr lang="el-GR" sz="1100" dirty="0" smtClean="0"/>
              <a:t>Άγχος, πανικός</a:t>
            </a:r>
            <a:endParaRPr lang="el-GR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216658"/>
            <a:ext cx="208823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>
                <a:latin typeface="Calibri"/>
              </a:rPr>
              <a:t>↑</a:t>
            </a:r>
            <a:r>
              <a:rPr lang="el-GR" sz="1600" b="1" dirty="0" err="1" smtClean="0"/>
              <a:t>Αναπνευστική</a:t>
            </a:r>
            <a:r>
              <a:rPr lang="el-GR" sz="1600" b="1" dirty="0" smtClean="0"/>
              <a:t> ώση</a:t>
            </a:r>
          </a:p>
          <a:p>
            <a:pPr marL="285750" indent="-285750">
              <a:buFontTx/>
              <a:buChar char="-"/>
            </a:pPr>
            <a:r>
              <a:rPr lang="el-GR" sz="1100" dirty="0" smtClean="0"/>
              <a:t>↑</a:t>
            </a:r>
            <a:r>
              <a:rPr lang="en-US" sz="1100" dirty="0" smtClean="0"/>
              <a:t>V/Q</a:t>
            </a:r>
          </a:p>
          <a:p>
            <a:pPr marL="285750" indent="-285750">
              <a:buFontTx/>
              <a:buChar char="-"/>
            </a:pPr>
            <a:r>
              <a:rPr lang="en-US" sz="1100" dirty="0" smtClean="0">
                <a:latin typeface="Calibri"/>
              </a:rPr>
              <a:t>↓</a:t>
            </a:r>
            <a:r>
              <a:rPr lang="en-US" sz="1100" dirty="0" smtClean="0"/>
              <a:t>PaO2</a:t>
            </a:r>
          </a:p>
          <a:p>
            <a:pPr marL="285750" indent="-285750">
              <a:buFontTx/>
              <a:buChar char="-"/>
            </a:pPr>
            <a:r>
              <a:rPr lang="en-US" sz="1100" dirty="0" smtClean="0">
                <a:latin typeface="Calibri"/>
              </a:rPr>
              <a:t>↑</a:t>
            </a:r>
            <a:r>
              <a:rPr lang="en-US" sz="1100" dirty="0" smtClean="0"/>
              <a:t>PaCO2</a:t>
            </a:r>
            <a:endParaRPr lang="el-GR" sz="1100" dirty="0" smtClean="0"/>
          </a:p>
          <a:p>
            <a:endParaRPr lang="el-GR" sz="1600" b="1" dirty="0"/>
          </a:p>
        </p:txBody>
      </p:sp>
      <p:cxnSp>
        <p:nvCxnSpPr>
          <p:cNvPr id="19" name="Ευθεία γραμμή σύνδεσης 18"/>
          <p:cNvCxnSpPr/>
          <p:nvPr/>
        </p:nvCxnSpPr>
        <p:spPr>
          <a:xfrm>
            <a:off x="4410815" y="2674080"/>
            <a:ext cx="0" cy="3948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1619672" y="3068960"/>
            <a:ext cx="547260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>
            <a:off x="1619672" y="3068960"/>
            <a:ext cx="0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>
            <a:off x="3240905" y="3068960"/>
            <a:ext cx="0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>
            <a:off x="5220072" y="3066474"/>
            <a:ext cx="0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/>
          <p:nvPr/>
        </p:nvCxnSpPr>
        <p:spPr>
          <a:xfrm>
            <a:off x="7092280" y="3066474"/>
            <a:ext cx="0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584" y="3519426"/>
            <a:ext cx="159375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Μηχανικό μειονέκτημα</a:t>
            </a:r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n-US" sz="1100" dirty="0" smtClean="0">
                <a:latin typeface="Calibri"/>
              </a:rPr>
              <a:t>↑</a:t>
            </a:r>
            <a:r>
              <a:rPr lang="en-US" sz="1100" dirty="0" err="1" smtClean="0"/>
              <a:t>PEEPi</a:t>
            </a:r>
            <a:endParaRPr lang="en-US" sz="1100" dirty="0" smtClean="0"/>
          </a:p>
          <a:p>
            <a:pPr marL="285750" indent="-285750">
              <a:buFontTx/>
              <a:buChar char="-"/>
            </a:pPr>
            <a:r>
              <a:rPr lang="en-US" sz="1100" dirty="0"/>
              <a:t>↑ </a:t>
            </a:r>
            <a:r>
              <a:rPr lang="en-US" sz="1100" dirty="0" smtClean="0"/>
              <a:t>C</a:t>
            </a:r>
            <a:r>
              <a:rPr lang="en-US" sz="800" dirty="0" smtClean="0"/>
              <a:t>L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↑ </a:t>
            </a:r>
            <a:r>
              <a:rPr lang="el-GR" sz="1100" dirty="0" smtClean="0"/>
              <a:t>Ελαστικού φορτίου εισπνευστικών μυών</a:t>
            </a:r>
          </a:p>
          <a:p>
            <a:pPr marL="285750" indent="-285750">
              <a:buFontTx/>
              <a:buChar char="-"/>
            </a:pPr>
            <a:r>
              <a:rPr lang="el-GR" sz="1100" dirty="0" smtClean="0"/>
              <a:t>Αδυναμία εισπνευστικών μυών</a:t>
            </a:r>
            <a:endParaRPr lang="el-GR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403558" y="350100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Ανταλλαγή αερίων</a:t>
            </a:r>
            <a:endParaRPr lang="en-US" sz="1600" b="1" dirty="0" smtClean="0"/>
          </a:p>
          <a:p>
            <a:r>
              <a:rPr lang="en-US" sz="1100" dirty="0" smtClean="0"/>
              <a:t>- </a:t>
            </a:r>
            <a:r>
              <a:rPr lang="en-US" sz="1100" dirty="0"/>
              <a:t>↓ </a:t>
            </a:r>
            <a:r>
              <a:rPr lang="en-US" sz="1100" dirty="0" smtClean="0"/>
              <a:t>V</a:t>
            </a:r>
            <a:r>
              <a:rPr lang="en-US" sz="800" dirty="0" smtClean="0"/>
              <a:t>T</a:t>
            </a:r>
            <a:endParaRPr lang="el-GR" sz="800" dirty="0" smtClean="0"/>
          </a:p>
          <a:p>
            <a:r>
              <a:rPr lang="el-GR" sz="1100" dirty="0" smtClean="0"/>
              <a:t>- </a:t>
            </a:r>
            <a:r>
              <a:rPr lang="en-US" sz="1100" dirty="0" smtClean="0"/>
              <a:t>↑ V</a:t>
            </a:r>
            <a:r>
              <a:rPr lang="en-US" sz="800" dirty="0" smtClean="0"/>
              <a:t>D</a:t>
            </a:r>
            <a:r>
              <a:rPr lang="en-US" sz="1100" dirty="0" smtClean="0"/>
              <a:t>/V</a:t>
            </a:r>
            <a:r>
              <a:rPr lang="en-US" sz="800" dirty="0" smtClean="0"/>
              <a:t>T</a:t>
            </a:r>
            <a:endParaRPr lang="el-GR" sz="800" dirty="0" smtClean="0"/>
          </a:p>
          <a:p>
            <a:r>
              <a:rPr lang="el-GR" sz="1100" dirty="0" smtClean="0"/>
              <a:t>-  </a:t>
            </a:r>
            <a:r>
              <a:rPr lang="el-GR" sz="1100" dirty="0" err="1" smtClean="0"/>
              <a:t>Υποξυγοναιμία</a:t>
            </a:r>
            <a:endParaRPr lang="el-GR" sz="1100" dirty="0" smtClean="0"/>
          </a:p>
          <a:p>
            <a:r>
              <a:rPr lang="el-GR" sz="1100" dirty="0" smtClean="0"/>
              <a:t>-   </a:t>
            </a:r>
            <a:r>
              <a:rPr lang="el-GR" sz="1100" dirty="0" err="1" smtClean="0"/>
              <a:t>Υπερκα</a:t>
            </a:r>
            <a:r>
              <a:rPr lang="el-GR" sz="1100" dirty="0" err="1"/>
              <a:t>π</a:t>
            </a:r>
            <a:r>
              <a:rPr lang="el-GR" sz="1100" dirty="0" err="1" smtClean="0"/>
              <a:t>νία</a:t>
            </a:r>
            <a:endParaRPr lang="el-GR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4535996" y="3519426"/>
            <a:ext cx="15698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/>
              <a:t>Νευρομηχανική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αποσύζευξη</a:t>
            </a:r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l-GR" sz="1100" dirty="0" smtClean="0"/>
              <a:t>Δύσπνοια</a:t>
            </a:r>
          </a:p>
          <a:p>
            <a:pPr marL="285750" indent="-285750">
              <a:buFontTx/>
              <a:buChar char="-"/>
            </a:pPr>
            <a:r>
              <a:rPr lang="el-GR" sz="1100" dirty="0" smtClean="0"/>
              <a:t>Αίσθημα μη ικανοποιητικής εισπνοής</a:t>
            </a:r>
            <a:endParaRPr lang="el-GR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6394594" y="3498522"/>
            <a:ext cx="24258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Καρδιαγγειακές επιπτώσεις</a:t>
            </a:r>
          </a:p>
          <a:p>
            <a:r>
              <a:rPr lang="el-GR" sz="1100" dirty="0" smtClean="0"/>
              <a:t>- </a:t>
            </a:r>
            <a:r>
              <a:rPr lang="el-GR" sz="1100" dirty="0"/>
              <a:t>↑ Πίεση </a:t>
            </a:r>
            <a:r>
              <a:rPr lang="el-GR" sz="1100" dirty="0" smtClean="0"/>
              <a:t>στην πνευμονική αρτηρία</a:t>
            </a:r>
          </a:p>
          <a:p>
            <a:r>
              <a:rPr lang="el-GR" sz="1100" dirty="0" smtClean="0"/>
              <a:t>- </a:t>
            </a:r>
            <a:r>
              <a:rPr lang="en-US" sz="1100" dirty="0"/>
              <a:t>↓ </a:t>
            </a:r>
            <a:r>
              <a:rPr lang="el-GR" sz="1100" dirty="0" err="1" smtClean="0"/>
              <a:t>Προφόρτιο</a:t>
            </a:r>
            <a:r>
              <a:rPr lang="el-GR" sz="1100" dirty="0" smtClean="0"/>
              <a:t> δεξιάς  κοιλίας</a:t>
            </a:r>
          </a:p>
          <a:p>
            <a:r>
              <a:rPr lang="el-GR" sz="1100" dirty="0" smtClean="0"/>
              <a:t>- ↑ </a:t>
            </a:r>
            <a:r>
              <a:rPr lang="el-GR" sz="1100" dirty="0" err="1"/>
              <a:t>Μεταφόρτιο</a:t>
            </a:r>
            <a:r>
              <a:rPr lang="el-GR" sz="1100" dirty="0"/>
              <a:t> </a:t>
            </a:r>
            <a:r>
              <a:rPr lang="el-GR" sz="1100" dirty="0" smtClean="0"/>
              <a:t>αριστεράς κοιλίας</a:t>
            </a:r>
          </a:p>
          <a:p>
            <a:pPr marL="171450" indent="-171450">
              <a:buFontTx/>
              <a:buChar char="-"/>
            </a:pPr>
            <a:r>
              <a:rPr lang="en-US" sz="1100" dirty="0" smtClean="0"/>
              <a:t>↓ </a:t>
            </a:r>
            <a:r>
              <a:rPr lang="el-GR" sz="1100" dirty="0" smtClean="0"/>
              <a:t>καρδιακής παροχής</a:t>
            </a:r>
          </a:p>
          <a:p>
            <a:r>
              <a:rPr lang="el-GR" sz="1100" dirty="0" smtClean="0"/>
              <a:t>- Μετατόπιση </a:t>
            </a:r>
            <a:r>
              <a:rPr lang="el-GR" sz="1100" dirty="0" err="1" smtClean="0"/>
              <a:t>μεσοκολιακού</a:t>
            </a:r>
            <a:r>
              <a:rPr lang="el-GR" sz="1100" dirty="0" smtClean="0"/>
              <a:t> διαφράγματος  προς τα αριστερά</a:t>
            </a:r>
            <a:endParaRPr lang="el-GR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22320" y="637164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(</a:t>
            </a:r>
            <a:r>
              <a:rPr lang="en-US" sz="1200" i="1" dirty="0" smtClean="0"/>
              <a:t>V/Q</a:t>
            </a:r>
            <a:r>
              <a:rPr lang="el-GR" sz="1200" i="1" dirty="0" smtClean="0"/>
              <a:t> πηλίκο αερισμού αιμάτωσης, </a:t>
            </a:r>
            <a:r>
              <a:rPr lang="en-US" sz="1200" i="1" dirty="0" err="1" smtClean="0"/>
              <a:t>PEEPi</a:t>
            </a:r>
            <a:r>
              <a:rPr lang="el-GR" sz="1200" i="1" dirty="0" smtClean="0"/>
              <a:t>  ενδογενής θετική </a:t>
            </a:r>
            <a:r>
              <a:rPr lang="el-GR" sz="1200" i="1" dirty="0" err="1" smtClean="0"/>
              <a:t>τελο</a:t>
            </a:r>
            <a:r>
              <a:rPr lang="el-GR" sz="1200" i="1" dirty="0" smtClean="0"/>
              <a:t>-</a:t>
            </a:r>
            <a:r>
              <a:rPr lang="el-GR" sz="1200" i="1" dirty="0" err="1" smtClean="0"/>
              <a:t>εκπνευστική</a:t>
            </a:r>
            <a:r>
              <a:rPr lang="el-GR" sz="1200" i="1" dirty="0" smtClean="0"/>
              <a:t> πίεση, </a:t>
            </a:r>
            <a:r>
              <a:rPr lang="en-US" sz="1200" i="1" dirty="0" smtClean="0"/>
              <a:t>CL</a:t>
            </a:r>
            <a:r>
              <a:rPr lang="el-GR" sz="1200" i="1" dirty="0" smtClean="0"/>
              <a:t>  </a:t>
            </a:r>
            <a:r>
              <a:rPr lang="el-GR" sz="1200" i="1" dirty="0" err="1" smtClean="0"/>
              <a:t>ευενδοτότητα</a:t>
            </a:r>
            <a:r>
              <a:rPr lang="el-GR" sz="1200" i="1" dirty="0" smtClean="0"/>
              <a:t> </a:t>
            </a:r>
            <a:r>
              <a:rPr lang="el-GR" sz="1200" i="1" dirty="0" err="1" smtClean="0"/>
              <a:t>πνεύμόνων</a:t>
            </a:r>
            <a:r>
              <a:rPr lang="el-GR" sz="1200" i="1" dirty="0" smtClean="0"/>
              <a:t>,  </a:t>
            </a:r>
            <a:r>
              <a:rPr lang="en-US" sz="1200" i="1" dirty="0" smtClean="0"/>
              <a:t>VT</a:t>
            </a:r>
            <a:r>
              <a:rPr lang="el-GR" sz="1200" i="1" dirty="0" smtClean="0"/>
              <a:t>  αναπνεόμενος όγκος ,   </a:t>
            </a:r>
            <a:r>
              <a:rPr lang="en-US" sz="1200" i="1" dirty="0" smtClean="0"/>
              <a:t>VD</a:t>
            </a:r>
            <a:r>
              <a:rPr lang="el-GR" sz="1200" i="1" dirty="0"/>
              <a:t> </a:t>
            </a:r>
            <a:r>
              <a:rPr lang="el-GR" sz="1200" i="1" dirty="0" smtClean="0"/>
              <a:t> όγκος νεκρού χώρου)</a:t>
            </a:r>
            <a:endParaRPr lang="el-GR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375666" y="428200"/>
            <a:ext cx="249247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    ΠΑΡΟΞΥΝΣΗ ΧΑΠ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2" name="Βέλος προς τα κάτω 21"/>
          <p:cNvSpPr/>
          <p:nvPr/>
        </p:nvSpPr>
        <p:spPr>
          <a:xfrm>
            <a:off x="4328357" y="797532"/>
            <a:ext cx="190907" cy="358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75701" y="33258"/>
            <a:ext cx="8742363" cy="39494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sz="2200" b="1" dirty="0" smtClean="0">
                <a:solidFill>
                  <a:schemeClr val="accent1">
                    <a:lumMod val="75000"/>
                  </a:schemeClr>
                </a:solidFill>
                <a:ea typeface="Microsoft YaHei" pitchFamily="34" charset="-122"/>
              </a:rPr>
              <a:t>Οι αρνητικές επιπτώσεις της δυναμικής </a:t>
            </a:r>
            <a:r>
              <a:rPr lang="el-GR" sz="2200" b="1" dirty="0" err="1" smtClean="0">
                <a:solidFill>
                  <a:schemeClr val="accent1">
                    <a:lumMod val="75000"/>
                  </a:schemeClr>
                </a:solidFill>
                <a:ea typeface="Microsoft YaHei" pitchFamily="34" charset="-122"/>
              </a:rPr>
              <a:t>υπερδιάτασης</a:t>
            </a:r>
            <a:endParaRPr lang="el-GR" sz="2200" b="1" dirty="0" smtClean="0">
              <a:solidFill>
                <a:schemeClr val="accent1">
                  <a:lumMod val="75000"/>
                </a:schemeClr>
              </a:solidFill>
              <a:ea typeface="Microsoft YaHei" pitchFamily="34" charset="-122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421342" y="4298741"/>
            <a:ext cx="1142546" cy="354395"/>
          </a:xfrm>
          <a:prstGeom prst="rect">
            <a:avLst/>
          </a:prstGeom>
          <a:solidFill>
            <a:srgbClr val="CCFF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827584" y="5517232"/>
            <a:ext cx="1223963" cy="36036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/>
                <a:cs typeface="+mn-cs"/>
              </a:rPr>
              <a:t>↑</a:t>
            </a:r>
            <a:r>
              <a:rPr lang="en-US" sz="1400" b="1" dirty="0" smtClean="0">
                <a:latin typeface="Calibri" charset="0"/>
                <a:cs typeface="+mn-cs"/>
              </a:rPr>
              <a:t>WOB</a:t>
            </a:r>
            <a:endParaRPr lang="el-GR" sz="1400" b="1" dirty="0">
              <a:latin typeface="Calibri" charset="0"/>
              <a:cs typeface="+mn-cs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339925" y="4516671"/>
            <a:ext cx="1511995" cy="5822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latin typeface="Calibri"/>
                <a:cs typeface="+mn-cs"/>
              </a:rPr>
              <a:t>ΥΠΟΞΥΓΟΝΑΙΜΙΑ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latin typeface="Calibri"/>
              </a:rPr>
              <a:t>ΥΠΕΡΚΑΠΝΙΑ</a:t>
            </a:r>
            <a:endParaRPr lang="el-GR" sz="1400" b="1" dirty="0">
              <a:latin typeface="Calibri" charset="0"/>
              <a:cs typeface="+mn-cs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6732326" y="5115124"/>
            <a:ext cx="1511995" cy="5822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latin typeface="Calibri"/>
                <a:cs typeface="+mn-cs"/>
              </a:rPr>
              <a:t>ΑΙΜΟΔΥΝΑΜΙΚΗ ΕΠΙΔΕΙΝΩΣΗ</a:t>
            </a:r>
            <a:endParaRPr lang="el-GR" sz="1400" b="1" dirty="0">
              <a:latin typeface="Calibri" charset="0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476181" y="4781310"/>
            <a:ext cx="1511995" cy="447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latin typeface="Calibri"/>
                <a:cs typeface="+mn-cs"/>
              </a:rPr>
              <a:t>ΔΥΣΠΝΟΙΑ</a:t>
            </a:r>
            <a:endParaRPr lang="el-GR" sz="1400" b="1" dirty="0">
              <a:latin typeface="Calibri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1342" y="5429254"/>
            <a:ext cx="3662826" cy="400110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PCO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 = VCO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/ </a:t>
            </a:r>
            <a:r>
              <a:rPr lang="en-US" sz="2000" b="1" dirty="0">
                <a:solidFill>
                  <a:schemeClr val="bg1"/>
                </a:solidFill>
              </a:rPr>
              <a:t>f </a:t>
            </a:r>
            <a:r>
              <a:rPr lang="en-US" sz="1200" b="1" dirty="0">
                <a:solidFill>
                  <a:schemeClr val="bg1"/>
                </a:solidFill>
              </a:rPr>
              <a:t>X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V</a:t>
            </a:r>
            <a:r>
              <a:rPr lang="en-US" sz="2000" b="1" baseline="-25000" dirty="0">
                <a:solidFill>
                  <a:schemeClr val="bg1"/>
                </a:solidFill>
              </a:rPr>
              <a:t>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X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(1-V</a:t>
            </a:r>
            <a:r>
              <a:rPr lang="en-US" sz="2000" b="1" baseline="-25000" dirty="0">
                <a:solidFill>
                  <a:schemeClr val="bg1"/>
                </a:solidFill>
              </a:rPr>
              <a:t>D</a:t>
            </a:r>
            <a:r>
              <a:rPr lang="en-US" sz="2000" b="1" dirty="0">
                <a:solidFill>
                  <a:schemeClr val="bg1"/>
                </a:solidFill>
              </a:rPr>
              <a:t>/V</a:t>
            </a:r>
            <a:r>
              <a:rPr lang="en-US" sz="2000" b="1" baseline="-25000" dirty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) 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5154190" y="5939691"/>
            <a:ext cx="3876179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i="1" dirty="0">
                <a:solidFill>
                  <a:srgbClr val="000000"/>
                </a:solidFill>
                <a:ea typeface="Microsoft YaHei" pitchFamily="34" charset="-122"/>
              </a:rPr>
              <a:t>O' </a:t>
            </a:r>
            <a:r>
              <a:rPr lang="el-GR" sz="1400" i="1" dirty="0" err="1">
                <a:solidFill>
                  <a:srgbClr val="000000"/>
                </a:solidFill>
                <a:ea typeface="Microsoft YaHei" pitchFamily="34" charset="-122"/>
              </a:rPr>
              <a:t>Donnell</a:t>
            </a:r>
            <a:r>
              <a:rPr lang="el-GR" sz="1400" i="1" dirty="0">
                <a:solidFill>
                  <a:srgbClr val="000000"/>
                </a:solidFill>
                <a:ea typeface="Microsoft YaHei" pitchFamily="34" charset="-122"/>
              </a:rPr>
              <a:t>, COPD </a:t>
            </a:r>
            <a:r>
              <a:rPr lang="el-GR" sz="1400" i="1" dirty="0" err="1">
                <a:solidFill>
                  <a:srgbClr val="000000"/>
                </a:solidFill>
                <a:ea typeface="Microsoft YaHei" pitchFamily="34" charset="-122"/>
              </a:rPr>
              <a:t>Research</a:t>
            </a:r>
            <a:r>
              <a:rPr lang="el-GR" sz="1400" i="1" dirty="0">
                <a:solidFill>
                  <a:srgbClr val="000000"/>
                </a:solidFill>
                <a:ea typeface="Microsoft YaHei" pitchFamily="34" charset="-122"/>
              </a:rPr>
              <a:t> </a:t>
            </a:r>
            <a:r>
              <a:rPr lang="el-GR" sz="1400" i="1" dirty="0" err="1">
                <a:solidFill>
                  <a:srgbClr val="000000"/>
                </a:solidFill>
                <a:ea typeface="Microsoft YaHei" pitchFamily="34" charset="-122"/>
              </a:rPr>
              <a:t>and</a:t>
            </a:r>
            <a:r>
              <a:rPr lang="el-GR" sz="1400" i="1" dirty="0">
                <a:solidFill>
                  <a:srgbClr val="000000"/>
                </a:solidFill>
                <a:ea typeface="Microsoft YaHei" pitchFamily="34" charset="-122"/>
              </a:rPr>
              <a:t> </a:t>
            </a:r>
            <a:r>
              <a:rPr lang="el-GR" sz="1400" i="1" dirty="0" err="1">
                <a:solidFill>
                  <a:srgbClr val="000000"/>
                </a:solidFill>
                <a:ea typeface="Microsoft YaHei" pitchFamily="34" charset="-122"/>
              </a:rPr>
              <a:t>Practice</a:t>
            </a:r>
            <a:r>
              <a:rPr lang="el-GR" sz="1400" i="1" dirty="0">
                <a:solidFill>
                  <a:srgbClr val="000000"/>
                </a:solidFill>
                <a:ea typeface="Microsoft YaHei" pitchFamily="34" charset="-122"/>
              </a:rPr>
              <a:t>  2015;1:4</a:t>
            </a:r>
            <a:r>
              <a:rPr lang="el-GR" sz="140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2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58" y="1772816"/>
            <a:ext cx="6892925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68" y="188640"/>
            <a:ext cx="8742363" cy="82799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sz="3600" b="1" dirty="0" err="1" smtClean="0">
                <a:solidFill>
                  <a:schemeClr val="accent1">
                    <a:lumMod val="75000"/>
                  </a:schemeClr>
                </a:solidFill>
                <a:ea typeface="Microsoft YaHei" pitchFamily="34" charset="-122"/>
              </a:rPr>
              <a:t>Παθοφυσιολογία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a typeface="Microsoft YaHei" pitchFamily="34" charset="-122"/>
              </a:rPr>
              <a:t> της ΧΑΠ</a:t>
            </a:r>
          </a:p>
        </p:txBody>
      </p:sp>
      <p:sp>
        <p:nvSpPr>
          <p:cNvPr id="4" name="Rettangolo 2"/>
          <p:cNvSpPr>
            <a:spLocks noChangeArrowheads="1"/>
          </p:cNvSpPr>
          <p:nvPr/>
        </p:nvSpPr>
        <p:spPr bwMode="auto">
          <a:xfrm>
            <a:off x="5871601" y="6447432"/>
            <a:ext cx="307643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fr-FR" sz="1200" dirty="0" err="1">
                <a:solidFill>
                  <a:srgbClr val="000000"/>
                </a:solidFill>
              </a:rPr>
              <a:t>Curr</a:t>
            </a:r>
            <a:r>
              <a:rPr lang="de-DE" altLang="fr-FR" sz="1200" dirty="0">
                <a:solidFill>
                  <a:srgbClr val="000000"/>
                </a:solidFill>
              </a:rPr>
              <a:t> </a:t>
            </a:r>
            <a:r>
              <a:rPr lang="de-DE" altLang="fr-FR" sz="1200" dirty="0" err="1">
                <a:solidFill>
                  <a:srgbClr val="000000"/>
                </a:solidFill>
              </a:rPr>
              <a:t>Opin</a:t>
            </a:r>
            <a:r>
              <a:rPr lang="de-DE" altLang="fr-FR" sz="1200" dirty="0">
                <a:solidFill>
                  <a:srgbClr val="000000"/>
                </a:solidFill>
              </a:rPr>
              <a:t> </a:t>
            </a:r>
            <a:r>
              <a:rPr lang="de-DE" altLang="fr-FR" sz="1200" dirty="0" err="1">
                <a:solidFill>
                  <a:srgbClr val="000000"/>
                </a:solidFill>
              </a:rPr>
              <a:t>Crit</a:t>
            </a:r>
            <a:r>
              <a:rPr lang="de-DE" altLang="fr-FR" sz="1200" dirty="0">
                <a:solidFill>
                  <a:srgbClr val="000000"/>
                </a:solidFill>
              </a:rPr>
              <a:t> Care 2017, 23:000–000</a:t>
            </a:r>
            <a:endParaRPr lang="it-IT" alt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19672" y="3244334"/>
            <a:ext cx="6048672" cy="52322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pH</a:t>
            </a:r>
            <a:r>
              <a:rPr lang="el-GR" sz="2800" b="1" dirty="0">
                <a:solidFill>
                  <a:schemeClr val="tx2"/>
                </a:solidFill>
              </a:rPr>
              <a:t>= 6,1 + </a:t>
            </a:r>
            <a:r>
              <a:rPr lang="en-US" sz="2800" b="1" dirty="0">
                <a:solidFill>
                  <a:schemeClr val="tx2"/>
                </a:solidFill>
              </a:rPr>
              <a:t>log</a:t>
            </a:r>
            <a:r>
              <a:rPr lang="el-GR" sz="2800" b="1" dirty="0">
                <a:solidFill>
                  <a:schemeClr val="tx2"/>
                </a:solidFill>
              </a:rPr>
              <a:t> [</a:t>
            </a:r>
            <a:r>
              <a:rPr lang="en-US" sz="2800" b="1" dirty="0">
                <a:solidFill>
                  <a:schemeClr val="tx2"/>
                </a:solidFill>
              </a:rPr>
              <a:t>HCO</a:t>
            </a:r>
            <a:r>
              <a:rPr lang="el-GR" sz="2800" b="1" baseline="-25000" dirty="0">
                <a:solidFill>
                  <a:schemeClr val="tx2"/>
                </a:solidFill>
              </a:rPr>
              <a:t>3</a:t>
            </a:r>
            <a:r>
              <a:rPr lang="el-GR" sz="2800" b="1" baseline="30000" dirty="0">
                <a:solidFill>
                  <a:schemeClr val="tx2"/>
                </a:solidFill>
              </a:rPr>
              <a:t>-</a:t>
            </a:r>
            <a:r>
              <a:rPr lang="el-GR" sz="2800" b="1" dirty="0">
                <a:solidFill>
                  <a:schemeClr val="tx2"/>
                </a:solidFill>
              </a:rPr>
              <a:t>] / 0,03 </a:t>
            </a:r>
            <a:r>
              <a:rPr lang="el-GR" b="1" dirty="0">
                <a:solidFill>
                  <a:schemeClr val="tx2"/>
                </a:solidFill>
              </a:rPr>
              <a:t>Χ</a:t>
            </a:r>
            <a:r>
              <a:rPr lang="el-GR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PCO</a:t>
            </a:r>
            <a:r>
              <a:rPr lang="el-GR" sz="2800" b="1" baseline="-25000" dirty="0">
                <a:solidFill>
                  <a:schemeClr val="tx2"/>
                </a:solidFill>
              </a:rPr>
              <a:t>2</a:t>
            </a:r>
            <a:r>
              <a:rPr lang="el-GR" sz="28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907704" y="620688"/>
            <a:ext cx="5472608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Εξίσωση </a:t>
            </a:r>
            <a:r>
              <a:rPr lang="en-US" sz="2800" b="1" dirty="0" smtClean="0">
                <a:solidFill>
                  <a:schemeClr val="tx2"/>
                </a:solidFill>
              </a:rPr>
              <a:t>  Henderson-</a:t>
            </a:r>
            <a:r>
              <a:rPr lang="en-US" sz="2800" b="1" dirty="0" err="1" smtClean="0">
                <a:solidFill>
                  <a:schemeClr val="tx2"/>
                </a:solidFill>
              </a:rPr>
              <a:t>Hasselbach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6012160" y="3244334"/>
            <a:ext cx="936104" cy="616714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525225" y="3188771"/>
            <a:ext cx="764958" cy="611327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4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A</a:t>
            </a:r>
            <a:r>
              <a:rPr lang="el-GR" sz="3200" b="1" dirty="0" err="1" smtClean="0"/>
              <a:t>ντισταθμιστικοί</a:t>
            </a:r>
            <a:r>
              <a:rPr lang="el-GR" sz="3200" b="1" dirty="0" smtClean="0"/>
              <a:t> μηχανισμοί στην αναπνευστική οξέωση</a:t>
            </a:r>
            <a:endParaRPr lang="el-GR" sz="3200" b="1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139952" y="4076700"/>
            <a:ext cx="4537323" cy="2304628"/>
          </a:xfrm>
          <a:prstGeom prst="ellipse">
            <a:avLst/>
          </a:prstGeom>
          <a:solidFill>
            <a:srgbClr val="99CCFF">
              <a:alpha val="57000"/>
            </a:srgbClr>
          </a:solidFill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20072" y="4997091"/>
            <a:ext cx="2663825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l-GR" sz="2400" dirty="0">
                <a:solidFill>
                  <a:srgbClr val="000000"/>
                </a:solidFill>
                <a:latin typeface="Comic Sans MS" pitchFamily="64" charset="0"/>
              </a:rPr>
              <a:t>  </a:t>
            </a:r>
            <a:r>
              <a:rPr lang="el-GR" sz="2400" b="1" dirty="0">
                <a:solidFill>
                  <a:srgbClr val="000000"/>
                </a:solidFill>
                <a:latin typeface="Comic Sans MS" pitchFamily="64" charset="0"/>
              </a:rPr>
              <a:t>  </a:t>
            </a:r>
            <a:r>
              <a:rPr lang="el-GR" sz="2400" b="1" dirty="0" smtClean="0">
                <a:solidFill>
                  <a:srgbClr val="000000"/>
                </a:solidFill>
                <a:latin typeface="Comic Sans MS" pitchFamily="64" charset="0"/>
              </a:rPr>
              <a:t>  </a:t>
            </a:r>
            <a:r>
              <a:rPr lang="el-GR" sz="2400" b="1" dirty="0" smtClean="0">
                <a:solidFill>
                  <a:schemeClr val="tx2"/>
                </a:solidFill>
                <a:latin typeface="Comic Sans MS" pitchFamily="64" charset="0"/>
              </a:rPr>
              <a:t>ΝΕΦΡΟΙ</a:t>
            </a:r>
            <a:endParaRPr lang="el-GR" sz="2400" b="1" dirty="0">
              <a:solidFill>
                <a:schemeClr val="tx2"/>
              </a:solidFill>
              <a:latin typeface="Comic Sans MS" pitchFamily="6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8109" y="2808699"/>
            <a:ext cx="3743325" cy="103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l-GR" b="1" dirty="0">
                <a:solidFill>
                  <a:schemeClr val="tx2"/>
                </a:solidFill>
                <a:latin typeface="Comic Sans MS" pitchFamily="64" charset="0"/>
              </a:rPr>
              <a:t>ΡΥΘΜΙΣΤΙΚΑ ΔΙΑΛΥΜΑΤΑ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l-GR" sz="1400" b="1" dirty="0">
                <a:solidFill>
                  <a:schemeClr val="tx2"/>
                </a:solidFill>
                <a:latin typeface="Comic Sans MS" pitchFamily="64" charset="0"/>
              </a:rPr>
              <a:t>-</a:t>
            </a:r>
            <a:r>
              <a:rPr lang="el-GR" sz="1400" b="1" dirty="0" err="1">
                <a:solidFill>
                  <a:schemeClr val="tx2"/>
                </a:solidFill>
                <a:latin typeface="Comic Sans MS" pitchFamily="64" charset="0"/>
              </a:rPr>
              <a:t>διττανθρακικών</a:t>
            </a:r>
            <a:r>
              <a:rPr lang="el-GR" sz="1400" b="1" dirty="0">
                <a:solidFill>
                  <a:schemeClr val="tx2"/>
                </a:solidFill>
                <a:latin typeface="Comic Sans MS" pitchFamily="64" charset="0"/>
              </a:rPr>
              <a:t>,    -φωσφορικών-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l-GR" sz="1400" b="1" dirty="0">
                <a:solidFill>
                  <a:schemeClr val="tx2"/>
                </a:solidFill>
                <a:latin typeface="Comic Sans MS" pitchFamily="64" charset="0"/>
              </a:rPr>
              <a:t> -</a:t>
            </a:r>
            <a:r>
              <a:rPr lang="el-GR" sz="1400" b="1" dirty="0" err="1">
                <a:solidFill>
                  <a:schemeClr val="tx2"/>
                </a:solidFill>
                <a:latin typeface="Comic Sans MS" pitchFamily="64" charset="0"/>
              </a:rPr>
              <a:t>ερυθροκυττάρων</a:t>
            </a:r>
            <a:r>
              <a:rPr lang="el-GR" sz="1400" b="1" dirty="0">
                <a:solidFill>
                  <a:schemeClr val="tx2"/>
                </a:solidFill>
                <a:latin typeface="Comic Sans MS" pitchFamily="64" charset="0"/>
              </a:rPr>
              <a:t>  -οστών  -</a:t>
            </a:r>
            <a:r>
              <a:rPr lang="el-GR" sz="1400" b="1" dirty="0" err="1">
                <a:solidFill>
                  <a:schemeClr val="tx2"/>
                </a:solidFill>
                <a:latin typeface="Comic Sans MS" pitchFamily="64" charset="0"/>
              </a:rPr>
              <a:t>πρωτεινών</a:t>
            </a:r>
            <a:endParaRPr lang="el-GR" sz="1400" b="1" dirty="0">
              <a:solidFill>
                <a:schemeClr val="tx2"/>
              </a:solidFill>
              <a:latin typeface="Comic Sans MS" pitchFamily="64" charset="0"/>
            </a:endParaRPr>
          </a:p>
        </p:txBody>
      </p:sp>
      <p:sp>
        <p:nvSpPr>
          <p:cNvPr id="2" name="Έλλειψη 1"/>
          <p:cNvSpPr/>
          <p:nvPr/>
        </p:nvSpPr>
        <p:spPr>
          <a:xfrm>
            <a:off x="323528" y="2276872"/>
            <a:ext cx="4392488" cy="2096889"/>
          </a:xfrm>
          <a:prstGeom prst="ellipse">
            <a:avLst/>
          </a:prstGeom>
          <a:solidFill>
            <a:srgbClr val="99CCFF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Καμπύλο δεξιό βέλος 8"/>
          <p:cNvSpPr/>
          <p:nvPr/>
        </p:nvSpPr>
        <p:spPr>
          <a:xfrm>
            <a:off x="3131840" y="4221089"/>
            <a:ext cx="936104" cy="10079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39941" y="2394870"/>
            <a:ext cx="3260451" cy="81810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2000" b="1" dirty="0" smtClean="0">
                <a:solidFill>
                  <a:schemeClr val="bg1"/>
                </a:solidFill>
                <a:ea typeface="Microsoft YaHei" pitchFamily="34" charset="-122"/>
              </a:rPr>
              <a:t>Για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↑</a:t>
            </a:r>
            <a:r>
              <a:rPr lang="en-US" sz="2000" b="1" dirty="0" smtClean="0">
                <a:solidFill>
                  <a:schemeClr val="bg1"/>
                </a:solidFill>
                <a:ea typeface="Microsoft YaHei" pitchFamily="34" charset="-122"/>
              </a:rPr>
              <a:t>pCO2</a:t>
            </a:r>
            <a:r>
              <a:rPr lang="el-GR" sz="2000" b="1" dirty="0" smtClean="0">
                <a:solidFill>
                  <a:schemeClr val="bg1"/>
                </a:solidFill>
                <a:ea typeface="Microsoft YaHei" pitchFamily="34" charset="-122"/>
              </a:rPr>
              <a:t> κατά 10</a:t>
            </a:r>
            <a:r>
              <a:rPr lang="en-US" sz="2000" b="1" dirty="0" smtClean="0">
                <a:solidFill>
                  <a:schemeClr val="bg1"/>
                </a:solidFill>
                <a:ea typeface="Microsoft YaHei" pitchFamily="34" charset="-122"/>
              </a:rPr>
              <a:t>mmHg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↑HCO3 </a:t>
            </a:r>
            <a:r>
              <a:rPr lang="el-GR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κατά 1 </a:t>
            </a:r>
            <a:r>
              <a:rPr lang="en-US" sz="2000" b="1" dirty="0" err="1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mEq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/L</a:t>
            </a:r>
            <a:r>
              <a:rPr lang="en-US" sz="2000" b="1" dirty="0" smtClean="0">
                <a:solidFill>
                  <a:schemeClr val="bg1"/>
                </a:solidFill>
                <a:ea typeface="Microsoft YaHei" pitchFamily="34" charset="-122"/>
              </a:rPr>
              <a:t> </a:t>
            </a:r>
            <a:endParaRPr lang="el-GR" sz="2000" b="1" dirty="0">
              <a:solidFill>
                <a:schemeClr val="bg1"/>
              </a:solidFill>
              <a:ea typeface="Microsoft YaHei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03166" y="5449129"/>
            <a:ext cx="3260451" cy="81810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2000" b="1" dirty="0" smtClean="0">
                <a:solidFill>
                  <a:schemeClr val="bg1"/>
                </a:solidFill>
                <a:ea typeface="Microsoft YaHei" pitchFamily="34" charset="-122"/>
              </a:rPr>
              <a:t>Για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↑</a:t>
            </a:r>
            <a:r>
              <a:rPr lang="en-US" sz="2000" b="1" dirty="0" smtClean="0">
                <a:solidFill>
                  <a:schemeClr val="bg1"/>
                </a:solidFill>
                <a:ea typeface="Microsoft YaHei" pitchFamily="34" charset="-122"/>
              </a:rPr>
              <a:t>pCO2</a:t>
            </a:r>
            <a:r>
              <a:rPr lang="el-GR" sz="2000" b="1" dirty="0" smtClean="0">
                <a:solidFill>
                  <a:schemeClr val="bg1"/>
                </a:solidFill>
                <a:ea typeface="Microsoft YaHei" pitchFamily="34" charset="-122"/>
              </a:rPr>
              <a:t> κατά 10</a:t>
            </a:r>
            <a:r>
              <a:rPr lang="en-US" sz="2000" b="1" dirty="0" smtClean="0">
                <a:solidFill>
                  <a:schemeClr val="bg1"/>
                </a:solidFill>
                <a:ea typeface="Microsoft YaHei" pitchFamily="34" charset="-122"/>
              </a:rPr>
              <a:t>mmHg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↑HCO3 </a:t>
            </a:r>
            <a:r>
              <a:rPr lang="el-GR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κατά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4</a:t>
            </a:r>
            <a:r>
              <a:rPr lang="el-GR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mEq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/L</a:t>
            </a:r>
            <a:r>
              <a:rPr lang="en-US" sz="2000" b="1" dirty="0" smtClean="0">
                <a:solidFill>
                  <a:schemeClr val="bg1"/>
                </a:solidFill>
                <a:ea typeface="Microsoft YaHei" pitchFamily="34" charset="-122"/>
              </a:rPr>
              <a:t> </a:t>
            </a:r>
            <a:endParaRPr lang="el-GR" sz="2000" b="1" dirty="0">
              <a:solidFill>
                <a:schemeClr val="bg1"/>
              </a:solidFill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3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11087</TotalTime>
  <Words>1732</Words>
  <Application>Microsoft Office PowerPoint</Application>
  <PresentationFormat>Προβολή στην οθόνη (4:3)</PresentationFormat>
  <Paragraphs>297</Paragraphs>
  <Slides>32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Παρουσίαση του PowerPoint</vt:lpstr>
      <vt:lpstr>Καμία σύγκρουση συμφερόντων</vt:lpstr>
      <vt:lpstr>ΧΑΠ: 3η αιτία θανάτου παγκοσμίως,  υπεύθυνη  για το 5.6% των θανάτων (3.000.000 θάνατοι/έτος)</vt:lpstr>
      <vt:lpstr>                              Ορισμός</vt:lpstr>
      <vt:lpstr> Μηχανισμοί που οδηγούν στην αποφρακτική διαταραχή </vt:lpstr>
      <vt:lpstr>Παρουσίαση του PowerPoint</vt:lpstr>
      <vt:lpstr>Παρουσίαση του PowerPoint</vt:lpstr>
      <vt:lpstr>Παρουσίαση του PowerPoint</vt:lpstr>
      <vt:lpstr>Aντισταθμιστικοί μηχανισμοί στην αναπνευστική οξέωση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Mεικτές διαταραχές της  οξεοβασικής ισορροπίας σε ασθενείς με ΧΑΠ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Οξεοβασικές διαταραχές σε ασθενείς με ΧΑΠ υπό μηχανικό αερισμό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Οξεοβασικές διαταραχές σε ασθενείς με ΧΑΠ στον ύπνο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Dell</dc:creator>
  <cp:lastModifiedBy>Dell</cp:lastModifiedBy>
  <cp:revision>137</cp:revision>
  <dcterms:created xsi:type="dcterms:W3CDTF">2019-02-17T09:05:17Z</dcterms:created>
  <dcterms:modified xsi:type="dcterms:W3CDTF">2019-09-27T18:20:32Z</dcterms:modified>
</cp:coreProperties>
</file>